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8" r:id="rId1"/>
  </p:sldMasterIdLst>
  <p:notesMasterIdLst>
    <p:notesMasterId r:id="rId26"/>
  </p:notesMasterIdLst>
  <p:sldIdLst>
    <p:sldId id="257" r:id="rId2"/>
    <p:sldId id="258" r:id="rId3"/>
    <p:sldId id="301" r:id="rId4"/>
    <p:sldId id="303" r:id="rId5"/>
    <p:sldId id="299" r:id="rId6"/>
    <p:sldId id="300" r:id="rId7"/>
    <p:sldId id="313" r:id="rId8"/>
    <p:sldId id="263" r:id="rId9"/>
    <p:sldId id="305" r:id="rId10"/>
    <p:sldId id="314" r:id="rId11"/>
    <p:sldId id="295" r:id="rId12"/>
    <p:sldId id="296" r:id="rId13"/>
    <p:sldId id="308" r:id="rId14"/>
    <p:sldId id="315" r:id="rId15"/>
    <p:sldId id="267" r:id="rId16"/>
    <p:sldId id="312" r:id="rId17"/>
    <p:sldId id="319" r:id="rId18"/>
    <p:sldId id="316" r:id="rId19"/>
    <p:sldId id="311" r:id="rId20"/>
    <p:sldId id="317" r:id="rId21"/>
    <p:sldId id="321" r:id="rId22"/>
    <p:sldId id="318" r:id="rId23"/>
    <p:sldId id="323" r:id="rId24"/>
    <p:sldId id="270" r:id="rId25"/>
  </p:sldIdLst>
  <p:sldSz cx="9144000" cy="5143500" type="screen16x9"/>
  <p:notesSz cx="6858000" cy="9144000"/>
  <p:embeddedFontLst>
    <p:embeddedFont>
      <p:font typeface="B Nazanin" panose="00000400000000000000" pitchFamily="2" charset="-78"/>
      <p:regular r:id="rId27"/>
    </p:embeddedFont>
    <p:embeddedFont>
      <p:font typeface="Barlow Condensed SemiBold" panose="020B0604020202020204" charset="0"/>
      <p:regular r:id="rId28"/>
      <p:bold r:id="rId29"/>
      <p:italic r:id="rId30"/>
      <p:boldItalic r:id="rId31"/>
    </p:embeddedFont>
    <p:embeddedFont>
      <p:font typeface="Tahoma" panose="020B0604030504040204" pitchFamily="34" charset="0"/>
      <p:regular r:id="rId32"/>
      <p:bold r:id="rId33"/>
    </p:embeddedFont>
    <p:embeddedFont>
      <p:font typeface="IRANSans" panose="02040503050201020203" pitchFamily="18" charset="-78"/>
      <p:regular r:id="rId34"/>
      <p:bold r:id="rId35"/>
    </p:embeddedFont>
    <p:embeddedFont>
      <p:font typeface="IranNastaliq" panose="02020505000000020003" pitchFamily="18" charset="0"/>
      <p:regular r:id="rId36"/>
    </p:embeddedFont>
    <p:embeddedFont>
      <p:font typeface="Mistral" panose="03090702030407020403" pitchFamily="66" charset="0"/>
      <p:regular r:id="rId37"/>
    </p:embeddedFont>
    <p:embeddedFont>
      <p:font typeface="Fira Sans Extra Condensed Medium" panose="020B0604020202020204" charset="0"/>
      <p:regular r:id="rId38"/>
      <p:bold r:id="rId39"/>
      <p:italic r:id="rId40"/>
      <p:boldItalic r:id="rId41"/>
    </p:embeddedFont>
    <p:embeddedFont>
      <p:font typeface="Arvo" panose="020B0604020202020204" charset="0"/>
      <p:regular r:id="rId42"/>
      <p:bold r:id="rId43"/>
      <p:italic r:id="rId44"/>
      <p:boldItalic r:id="rId45"/>
    </p:embeddedFont>
    <p:embeddedFont>
      <p:font typeface="Brush Script MT" panose="03060802040406070304" pitchFamily="66" charset="0"/>
      <p:italic r:id="rId46"/>
    </p:embeddedFont>
    <p:embeddedFont>
      <p:font typeface="Montserrat Light" panose="020B0604020202020204" charset="0"/>
      <p:regular r:id="rId47"/>
      <p:bold r:id="rId48"/>
      <p:italic r:id="rId49"/>
      <p:boldItalic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Roboto Condensed" panose="020B0604020202020204" charset="0"/>
      <p:regular r:id="rId55"/>
      <p:bold r:id="rId56"/>
      <p:italic r:id="rId57"/>
      <p:boldItalic r:id="rId58"/>
    </p:embeddedFont>
    <p:embeddedFont>
      <p:font typeface="Barlow Condensed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2E62"/>
    <a:srgbClr val="996ABE"/>
    <a:srgbClr val="8677C5"/>
    <a:srgbClr val="4F819C"/>
    <a:srgbClr val="C1CCE6"/>
    <a:srgbClr val="B47EB3"/>
    <a:srgbClr val="FFAD23"/>
    <a:srgbClr val="FFFFFF"/>
    <a:srgbClr val="845028"/>
    <a:srgbClr val="24B8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FDF09E-281C-48B7-9F5B-D6B374EA817B}">
  <a:tblStyle styleId="{EBFDF09E-281C-48B7-9F5B-D6B374EA81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23" autoAdjust="0"/>
    <p:restoredTop sz="86788" autoAdjust="0"/>
  </p:normalViewPr>
  <p:slideViewPr>
    <p:cSldViewPr snapToGrid="0">
      <p:cViewPr varScale="1">
        <p:scale>
          <a:sx n="107" d="100"/>
          <a:sy n="107" d="100"/>
        </p:scale>
        <p:origin x="3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font" Target="fonts/font29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font" Target="fonts/font32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3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font" Target="fonts/font30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openxmlformats.org/officeDocument/2006/relationships/font" Target="fonts/font33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62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font" Target="fonts/font31.fntdata"/><Relationship Id="rId10" Type="http://schemas.openxmlformats.org/officeDocument/2006/relationships/slide" Target="slides/slide9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60" Type="http://schemas.openxmlformats.org/officeDocument/2006/relationships/font" Target="fonts/font34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3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bb46e769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bb46e769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۲۰ ثانیه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511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b0edb4ffe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b0edb4ffe8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66274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b0edb4ffe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b0edb4ffe8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3229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9c487f8d59_0_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9c487f8d59_0_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۵ دقیقه </a:t>
            </a:r>
            <a:r>
              <a:rPr lang="en-SE" baseline="0" dirty="0" smtClean="0"/>
              <a:t>–</a:t>
            </a:r>
            <a:r>
              <a:rPr lang="fa-IR" baseline="0" dirty="0" smtClean="0"/>
              <a:t> ۱۰ دقیقه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4930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629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b0edb4ffe8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b0edb4ffe8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۲ دقیقه</a:t>
            </a:r>
            <a:r>
              <a:rPr lang="fa-IR" baseline="0" dirty="0" smtClean="0"/>
              <a:t> </a:t>
            </a:r>
            <a:r>
              <a:rPr lang="en-SE" baseline="0" dirty="0" smtClean="0"/>
              <a:t>–</a:t>
            </a:r>
            <a:r>
              <a:rPr lang="fa-IR" baseline="0" dirty="0" smtClean="0"/>
              <a:t> ۱۲ دقیقه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762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b0edb4ffe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b0edb4ffe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574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3338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r" rtl="1">
              <a:buNone/>
            </a:pPr>
            <a:r>
              <a:rPr lang="fa-IR" dirty="0" smtClean="0"/>
              <a:t>۵۰</a:t>
            </a:r>
            <a:r>
              <a:rPr lang="fa-IR" baseline="0" dirty="0" smtClean="0"/>
              <a:t> ثانیه</a:t>
            </a:r>
            <a:r>
              <a:rPr lang="fa-IR" dirty="0" smtClean="0"/>
              <a:t> </a:t>
            </a:r>
            <a:r>
              <a:rPr lang="en-SE" dirty="0" smtClean="0"/>
              <a:t>–</a:t>
            </a:r>
            <a:r>
              <a:rPr lang="fa-IR" dirty="0" smtClean="0"/>
              <a:t> ۱۴</a:t>
            </a:r>
            <a:r>
              <a:rPr lang="fa-IR" baseline="0" dirty="0" smtClean="0"/>
              <a:t> و ۵۰</a:t>
            </a: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99013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71861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9c487f8d59_0_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9c487f8d59_0_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۳۰ ثانیه </a:t>
            </a:r>
            <a:r>
              <a:rPr lang="en-SE" dirty="0" smtClean="0"/>
              <a:t>–</a:t>
            </a:r>
            <a:r>
              <a:rPr lang="fa-IR" dirty="0" smtClean="0"/>
              <a:t> ۱۵</a:t>
            </a:r>
            <a:r>
              <a:rPr lang="fa-IR" baseline="0" dirty="0" smtClean="0"/>
              <a:t> دقیقه و ۲۰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84077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4012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r" rtl="1">
              <a:buNone/>
            </a:pPr>
            <a:r>
              <a:rPr lang="fa-IR" dirty="0" smtClean="0"/>
              <a:t>۳۰ ثانیه </a:t>
            </a:r>
            <a:r>
              <a:rPr lang="en-SE" dirty="0" smtClean="0"/>
              <a:t>–</a:t>
            </a:r>
            <a:r>
              <a:rPr lang="fa-IR" dirty="0" smtClean="0"/>
              <a:t> ۱۵</a:t>
            </a:r>
            <a:r>
              <a:rPr lang="fa-IR" baseline="0" dirty="0" smtClean="0"/>
              <a:t> و ۵۰</a:t>
            </a: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309534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9c487f8d59_0_1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9c487f8d59_0_1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۱۶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9c487f8d59_0_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9c487f8d59_0_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۴۰ ثانیه </a:t>
            </a:r>
            <a:r>
              <a:rPr lang="en-SE" dirty="0" smtClean="0"/>
              <a:t>–</a:t>
            </a:r>
            <a:r>
              <a:rPr lang="fa-IR" dirty="0" smtClean="0"/>
              <a:t> ۱ دقیقه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539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577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9c487f8d59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9c487f8d59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امروزه حملات سایبری</a:t>
            </a:r>
            <a:r>
              <a:rPr lang="fa-IR" baseline="0" dirty="0" smtClean="0"/>
              <a:t> و امنیتی در حوزه‌ی شبکه‌های کامپیوتری مشکلات فراوانی را با خود به همراه داشته و یکی از موضوعات داغ هست که اکثرا مهندسین شبکه را کم و بیش درگیر خود کرده.</a:t>
            </a:r>
          </a:p>
        </p:txBody>
      </p:sp>
    </p:spTree>
    <p:extLst>
      <p:ext uri="{BB962C8B-B14F-4D97-AF65-F5344CB8AC3E}">
        <p14:creationId xmlns:p14="http://schemas.microsoft.com/office/powerpoint/2010/main" val="1493386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r" rtl="1">
              <a:buNone/>
            </a:pPr>
            <a:r>
              <a:rPr lang="fa-IR" baseline="0" dirty="0" smtClean="0"/>
              <a:t>۱ دقیقه و ۴۰ ثانیه </a:t>
            </a:r>
            <a:r>
              <a:rPr lang="en-SE" baseline="0" dirty="0" smtClean="0"/>
              <a:t>–</a:t>
            </a:r>
            <a:r>
              <a:rPr lang="fa-IR" baseline="0" dirty="0" smtClean="0"/>
              <a:t> ۲ و ۴۰</a:t>
            </a: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56243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48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b0edb4ffe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b0edb4ffe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b0edb4ffe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b0edb4ffe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۲ دقیقه و ۲۰ </a:t>
            </a:r>
            <a:r>
              <a:rPr lang="en-SE" dirty="0" smtClean="0"/>
              <a:t>–</a:t>
            </a:r>
            <a:r>
              <a:rPr lang="fa-IR" dirty="0" smtClean="0"/>
              <a:t> ۵ دقیقه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/>
              <a:t>در </a:t>
            </a:r>
            <a:r>
              <a:rPr lang="fa-IR" dirty="0" smtClean="0"/>
              <a:t>بخش نظارت شده و نظارت نشده اون عکس سگ</a:t>
            </a:r>
            <a:r>
              <a:rPr lang="fa-IR" baseline="0" dirty="0" smtClean="0"/>
              <a:t> و گربه بیاد رو تصویر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7424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94950" y="1243575"/>
            <a:ext cx="4746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5950" y="3296175"/>
            <a:ext cx="3292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4"/>
          <p:cNvSpPr txBox="1">
            <a:spLocks noGrp="1"/>
          </p:cNvSpPr>
          <p:nvPr>
            <p:ph type="ctrTitle"/>
          </p:nvPr>
        </p:nvSpPr>
        <p:spPr>
          <a:xfrm>
            <a:off x="4155425" y="19669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3" name="Google Shape;433;p1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14"/>
          <p:cNvSpPr txBox="1">
            <a:spLocks noGrp="1"/>
          </p:cNvSpPr>
          <p:nvPr>
            <p:ph type="ctrTitle" idx="3"/>
          </p:nvPr>
        </p:nvSpPr>
        <p:spPr>
          <a:xfrm>
            <a:off x="4155425" y="26321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5" name="Google Shape;435;p1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14"/>
          <p:cNvSpPr txBox="1">
            <a:spLocks noGrp="1"/>
          </p:cNvSpPr>
          <p:nvPr>
            <p:ph type="ctrTitle" idx="5"/>
          </p:nvPr>
        </p:nvSpPr>
        <p:spPr>
          <a:xfrm>
            <a:off x="4155425" y="32974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7" name="Google Shape;437;p1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14"/>
          <p:cNvSpPr txBox="1">
            <a:spLocks noGrp="1"/>
          </p:cNvSpPr>
          <p:nvPr>
            <p:ph type="ctrTitle" idx="7"/>
          </p:nvPr>
        </p:nvSpPr>
        <p:spPr>
          <a:xfrm>
            <a:off x="4155425" y="39626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9" name="Google Shape;439;p1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0" name="Google Shape;440;p14"/>
          <p:cNvSpPr txBox="1">
            <a:spLocks noGrp="1"/>
          </p:cNvSpPr>
          <p:nvPr>
            <p:ph type="ctrTitle" idx="9"/>
          </p:nvPr>
        </p:nvSpPr>
        <p:spPr>
          <a:xfrm>
            <a:off x="4155425" y="11848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grpSp>
        <p:nvGrpSpPr>
          <p:cNvPr id="441" name="Google Shape;441;p14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442" name="Google Shape;442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5"/>
          <p:cNvSpPr txBox="1">
            <a:spLocks noGrp="1"/>
          </p:cNvSpPr>
          <p:nvPr>
            <p:ph type="ctrTitle"/>
          </p:nvPr>
        </p:nvSpPr>
        <p:spPr>
          <a:xfrm>
            <a:off x="2769125" y="539500"/>
            <a:ext cx="3605700" cy="8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86" name="Google Shape;486;p15"/>
          <p:cNvSpPr txBox="1">
            <a:spLocks noGrp="1"/>
          </p:cNvSpPr>
          <p:nvPr>
            <p:ph type="subTitle" idx="1"/>
          </p:nvPr>
        </p:nvSpPr>
        <p:spPr>
          <a:xfrm>
            <a:off x="2725300" y="1609975"/>
            <a:ext cx="3693300" cy="10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88" name="Google Shape;488;p15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489" name="Google Shape;489;p1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15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534" name="Google Shape;534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 preserve="1">
  <p:cSld name="Title and text 3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6"/>
          <p:cNvSpPr txBox="1">
            <a:spLocks noGrp="1"/>
          </p:cNvSpPr>
          <p:nvPr>
            <p:ph type="title"/>
          </p:nvPr>
        </p:nvSpPr>
        <p:spPr>
          <a:xfrm>
            <a:off x="3431178" y="579753"/>
            <a:ext cx="5425439" cy="7444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576" name="Google Shape;576;p16"/>
          <p:cNvSpPr txBox="1">
            <a:spLocks noGrp="1"/>
          </p:cNvSpPr>
          <p:nvPr>
            <p:ph type="subTitle" idx="1"/>
          </p:nvPr>
        </p:nvSpPr>
        <p:spPr>
          <a:xfrm>
            <a:off x="1865375" y="2706625"/>
            <a:ext cx="4023300" cy="1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7" name="Google Shape;577;p16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578" name="Google Shape;578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" name="Google Shape;1132;p27"/>
          <p:cNvCxnSpPr>
            <a:cxnSpLocks/>
          </p:cNvCxnSpPr>
          <p:nvPr userDrawn="1"/>
        </p:nvCxnSpPr>
        <p:spPr>
          <a:xfrm>
            <a:off x="3668019" y="1324183"/>
            <a:ext cx="5188598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0227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 preserve="1">
  <p:cSld name="Resources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6"/>
          <p:cNvSpPr txBox="1">
            <a:spLocks noGrp="1"/>
          </p:cNvSpPr>
          <p:nvPr>
            <p:ph type="title"/>
          </p:nvPr>
        </p:nvSpPr>
        <p:spPr>
          <a:xfrm>
            <a:off x="3335607" y="276547"/>
            <a:ext cx="5425439" cy="7444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576" name="Google Shape;576;p16"/>
          <p:cNvSpPr txBox="1">
            <a:spLocks noGrp="1"/>
          </p:cNvSpPr>
          <p:nvPr>
            <p:ph type="subTitle" idx="1"/>
          </p:nvPr>
        </p:nvSpPr>
        <p:spPr>
          <a:xfrm>
            <a:off x="406400" y="1322701"/>
            <a:ext cx="8354646" cy="3308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577" name="Google Shape;577;p16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578" name="Google Shape;578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" name="Google Shape;1132;p27"/>
          <p:cNvCxnSpPr>
            <a:cxnSpLocks/>
          </p:cNvCxnSpPr>
          <p:nvPr userDrawn="1"/>
        </p:nvCxnSpPr>
        <p:spPr>
          <a:xfrm>
            <a:off x="3572448" y="1020977"/>
            <a:ext cx="5188598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50058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ONLY_1_2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7"/>
          <p:cNvSpPr txBox="1">
            <a:spLocks noGrp="1"/>
          </p:cNvSpPr>
          <p:nvPr>
            <p:ph type="subTitle" idx="1"/>
          </p:nvPr>
        </p:nvSpPr>
        <p:spPr>
          <a:xfrm>
            <a:off x="1399032" y="1521000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17"/>
          <p:cNvSpPr txBox="1">
            <a:spLocks noGrp="1"/>
          </p:cNvSpPr>
          <p:nvPr>
            <p:ph type="subTitle" idx="2"/>
          </p:nvPr>
        </p:nvSpPr>
        <p:spPr>
          <a:xfrm>
            <a:off x="713232" y="1792272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17"/>
          <p:cNvSpPr txBox="1">
            <a:spLocks noGrp="1"/>
          </p:cNvSpPr>
          <p:nvPr>
            <p:ph type="subTitle" idx="3"/>
          </p:nvPr>
        </p:nvSpPr>
        <p:spPr>
          <a:xfrm>
            <a:off x="1399032" y="3188256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17"/>
          <p:cNvSpPr txBox="1">
            <a:spLocks noGrp="1"/>
          </p:cNvSpPr>
          <p:nvPr>
            <p:ph type="subTitle" idx="4"/>
          </p:nvPr>
        </p:nvSpPr>
        <p:spPr>
          <a:xfrm>
            <a:off x="713232" y="345952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7"/>
          <p:cNvSpPr txBox="1">
            <a:spLocks noGrp="1"/>
          </p:cNvSpPr>
          <p:nvPr>
            <p:ph type="subTitle" idx="5"/>
          </p:nvPr>
        </p:nvSpPr>
        <p:spPr>
          <a:xfrm>
            <a:off x="6263640" y="1521000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17"/>
          <p:cNvSpPr txBox="1">
            <a:spLocks noGrp="1"/>
          </p:cNvSpPr>
          <p:nvPr>
            <p:ph type="subTitle" idx="6"/>
          </p:nvPr>
        </p:nvSpPr>
        <p:spPr>
          <a:xfrm>
            <a:off x="6263640" y="1792272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7"/>
          <p:cNvSpPr txBox="1">
            <a:spLocks noGrp="1"/>
          </p:cNvSpPr>
          <p:nvPr>
            <p:ph type="subTitle" idx="7"/>
          </p:nvPr>
        </p:nvSpPr>
        <p:spPr>
          <a:xfrm>
            <a:off x="6263640" y="3188256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17"/>
          <p:cNvSpPr txBox="1">
            <a:spLocks noGrp="1"/>
          </p:cNvSpPr>
          <p:nvPr>
            <p:ph type="subTitle" idx="8"/>
          </p:nvPr>
        </p:nvSpPr>
        <p:spPr>
          <a:xfrm>
            <a:off x="6263640" y="345952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1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30" name="Google Shape;630;p17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1" name="Google Shape;631;p1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632" name="Google Shape;632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3527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016200" y="3237148"/>
            <a:ext cx="2389200" cy="5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2940913" y="-12"/>
            <a:ext cx="0" cy="2753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6;p3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17" name="Google Shape;17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3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62" name="Google Shape;6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>
            <a:spLocks noGrp="1"/>
          </p:cNvSpPr>
          <p:nvPr>
            <p:ph type="ctrTitle"/>
          </p:nvPr>
        </p:nvSpPr>
        <p:spPr>
          <a:xfrm flipH="1">
            <a:off x="770725" y="468450"/>
            <a:ext cx="4463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04" name="Google Shape;104;p4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4"/>
          <p:cNvSpPr txBox="1">
            <a:spLocks noGrp="1"/>
          </p:cNvSpPr>
          <p:nvPr>
            <p:ph type="subTitle" idx="1"/>
          </p:nvPr>
        </p:nvSpPr>
        <p:spPr>
          <a:xfrm>
            <a:off x="770700" y="1216175"/>
            <a:ext cx="7662600" cy="3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000"/>
              <a:buAutoNum type="romanLcPeriod"/>
              <a:defRPr sz="1000"/>
            </a:lvl9pPr>
          </a:lstStyle>
          <a:p>
            <a:endParaRPr/>
          </a:p>
        </p:txBody>
      </p:sp>
      <p:grpSp>
        <p:nvGrpSpPr>
          <p:cNvPr id="106" name="Google Shape;106;p4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07" name="Google Shape;107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5" name="Google Shape;165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" name="Google Shape;166;p6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67" name="Google Shape;167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 txBox="1">
            <a:spLocks noGrp="1"/>
          </p:cNvSpPr>
          <p:nvPr>
            <p:ph type="title"/>
          </p:nvPr>
        </p:nvSpPr>
        <p:spPr>
          <a:xfrm>
            <a:off x="5355638" y="1441125"/>
            <a:ext cx="2944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" name="Google Shape;191;p7"/>
          <p:cNvSpPr txBox="1">
            <a:spLocks noGrp="1"/>
          </p:cNvSpPr>
          <p:nvPr>
            <p:ph type="subTitle" idx="1"/>
          </p:nvPr>
        </p:nvSpPr>
        <p:spPr>
          <a:xfrm>
            <a:off x="5355638" y="2577675"/>
            <a:ext cx="2944500" cy="11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2" name="Google Shape;192;p7"/>
          <p:cNvCxnSpPr/>
          <p:nvPr/>
        </p:nvCxnSpPr>
        <p:spPr>
          <a:xfrm>
            <a:off x="5360975" y="2502600"/>
            <a:ext cx="3783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3" name="Google Shape;193;p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94" name="Google Shape;194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"/>
          <p:cNvSpPr txBox="1">
            <a:spLocks noGrp="1"/>
          </p:cNvSpPr>
          <p:nvPr>
            <p:ph type="title"/>
          </p:nvPr>
        </p:nvSpPr>
        <p:spPr>
          <a:xfrm>
            <a:off x="1869525" y="1705650"/>
            <a:ext cx="5405100" cy="17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8" name="Google Shape;218;p8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219" name="Google Shape;219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8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264" name="Google Shape;264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2012563"/>
            <a:ext cx="77175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11"/>
          <p:cNvSpPr txBox="1">
            <a:spLocks noGrp="1"/>
          </p:cNvSpPr>
          <p:nvPr>
            <p:ph type="subTitle" idx="1"/>
          </p:nvPr>
        </p:nvSpPr>
        <p:spPr>
          <a:xfrm>
            <a:off x="713225" y="2856738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1" name="Google Shape;361;p11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362" name="Google Shape;362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11"/>
          <p:cNvGrpSpPr/>
          <p:nvPr/>
        </p:nvGrpSpPr>
        <p:grpSpPr>
          <a:xfrm rot="5400000">
            <a:off x="7648034" y="-312722"/>
            <a:ext cx="1209907" cy="1782035"/>
            <a:chOff x="700771" y="-227337"/>
            <a:chExt cx="1458774" cy="2138784"/>
          </a:xfrm>
        </p:grpSpPr>
        <p:sp>
          <p:nvSpPr>
            <p:cNvPr id="385" name="Google Shape;385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3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407" name="Google Shape;407;p13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8" name="Google Shape;408;p13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409" name="Google Shape;409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Condensed SemiBold"/>
              <a:buNone/>
              <a:defRPr sz="2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19B6F-6B80-4562-9ABB-42127CC6033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9" r:id="rId12"/>
    <p:sldLayoutId id="2147483670" r:id="rId13"/>
    <p:sldLayoutId id="2147483663" r:id="rId14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microsoft.com/office/2007/relationships/hdphoto" Target="../media/hdphoto6.wdp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7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8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9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25"/>
          <p:cNvSpPr txBox="1">
            <a:spLocks noGrp="1"/>
          </p:cNvSpPr>
          <p:nvPr>
            <p:ph type="ctrTitle"/>
          </p:nvPr>
        </p:nvSpPr>
        <p:spPr>
          <a:xfrm>
            <a:off x="2209896" y="1385209"/>
            <a:ext cx="4746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1"/>
            <a:r>
              <a:rPr lang="fa-IR" sz="4800" dirty="0">
                <a:latin typeface="Calibri" panose="020F0502020204030204" pitchFamily="34" charset="0"/>
                <a:ea typeface="Calibri"/>
                <a:cs typeface="B Nazanin" panose="00000400000000000000" pitchFamily="2" charset="-78"/>
                <a:sym typeface="Calibri"/>
              </a:rPr>
              <a:t>تشخیص نفوذ شبکه‌های کامپیوتری</a:t>
            </a:r>
            <a:br>
              <a:rPr lang="fa-IR" sz="4800" dirty="0">
                <a:latin typeface="Calibri" panose="020F0502020204030204" pitchFamily="34" charset="0"/>
                <a:ea typeface="Calibri"/>
                <a:cs typeface="B Nazanin" panose="00000400000000000000" pitchFamily="2" charset="-78"/>
                <a:sym typeface="Calibri"/>
              </a:rPr>
            </a:br>
            <a:r>
              <a:rPr lang="fa-IR" sz="4800" dirty="0">
                <a:latin typeface="Calibri" panose="020F0502020204030204" pitchFamily="34" charset="0"/>
                <a:ea typeface="Calibri"/>
                <a:cs typeface="B Nazanin" panose="00000400000000000000" pitchFamily="2" charset="-78"/>
                <a:sym typeface="Calibri"/>
              </a:rPr>
              <a:t>مبتنی بر یادگیری‌ماشین</a:t>
            </a:r>
          </a:p>
        </p:txBody>
      </p:sp>
      <p:sp>
        <p:nvSpPr>
          <p:cNvPr id="1076" name="Google Shape;1076;p25"/>
          <p:cNvSpPr txBox="1">
            <a:spLocks noGrp="1"/>
          </p:cNvSpPr>
          <p:nvPr>
            <p:ph type="subTitle" idx="1"/>
          </p:nvPr>
        </p:nvSpPr>
        <p:spPr>
          <a:xfrm>
            <a:off x="2209900" y="3697577"/>
            <a:ext cx="48504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300" dirty="0" smtClean="0">
                <a:latin typeface="IranNastaliq" panose="02020505000000020003" pitchFamily="18" charset="0"/>
                <a:ea typeface="Harmattan"/>
                <a:cs typeface="B Nazanin" panose="00000400000000000000" pitchFamily="2" charset="-78"/>
                <a:sym typeface="Harmattan"/>
              </a:rPr>
              <a:t>گردآورنده: بها</a:t>
            </a:r>
            <a:r>
              <a:rPr lang="en" sz="2300" dirty="0" smtClean="0">
                <a:latin typeface="IranNastaliq" panose="02020505000000020003" pitchFamily="18" charset="0"/>
                <a:ea typeface="Harmattan"/>
                <a:cs typeface="B Nazanin" panose="00000400000000000000" pitchFamily="2" charset="-78"/>
                <a:sym typeface="Harmattan"/>
              </a:rPr>
              <a:t>ر کاویانی</a:t>
            </a:r>
            <a:endParaRPr lang="fa-IR" sz="2300" dirty="0" smtClean="0">
              <a:latin typeface="IranNastaliq" panose="02020505000000020003" pitchFamily="18" charset="0"/>
              <a:ea typeface="Harmattan"/>
              <a:cs typeface="B Nazanin" panose="00000400000000000000" pitchFamily="2" charset="-78"/>
              <a:sym typeface="Harmattan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300" dirty="0" smtClean="0">
                <a:latin typeface="IranNastaliq" panose="02020505000000020003" pitchFamily="18" charset="0"/>
                <a:ea typeface="Harmattan"/>
                <a:cs typeface="B Nazanin" panose="00000400000000000000" pitchFamily="2" charset="-78"/>
                <a:sym typeface="Harmattan"/>
              </a:rPr>
              <a:t>استاد راهنما: دکتر رضا صفابخش</a:t>
            </a:r>
            <a:endParaRPr sz="2300" dirty="0">
              <a:latin typeface="IranNastaliq" panose="02020505000000020003" pitchFamily="18" charset="0"/>
              <a:ea typeface="Harmattan"/>
              <a:cs typeface="B Nazanin" panose="00000400000000000000" pitchFamily="2" charset="-78"/>
              <a:sym typeface="Harmattan"/>
            </a:endParaRPr>
          </a:p>
        </p:txBody>
      </p:sp>
      <p:sp>
        <p:nvSpPr>
          <p:cNvPr id="1077" name="Google Shape;1077;p25"/>
          <p:cNvSpPr/>
          <p:nvPr/>
        </p:nvSpPr>
        <p:spPr>
          <a:xfrm rot="10800000">
            <a:off x="-76191" y="1690548"/>
            <a:ext cx="382247" cy="44171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27653" y="1"/>
                </a:moveTo>
                <a:lnTo>
                  <a:pt x="0" y="15845"/>
                </a:lnTo>
                <a:lnTo>
                  <a:pt x="27653" y="31823"/>
                </a:lnTo>
                <a:lnTo>
                  <a:pt x="27653" y="1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25"/>
          <p:cNvSpPr/>
          <p:nvPr/>
        </p:nvSpPr>
        <p:spPr>
          <a:xfrm rot="10800000">
            <a:off x="-76202" y="1248850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0" y="0"/>
                </a:moveTo>
                <a:lnTo>
                  <a:pt x="0" y="31823"/>
                </a:lnTo>
                <a:lnTo>
                  <a:pt x="134" y="31956"/>
                </a:lnTo>
                <a:lnTo>
                  <a:pt x="27653" y="47801"/>
                </a:lnTo>
                <a:lnTo>
                  <a:pt x="27653" y="159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25"/>
          <p:cNvSpPr/>
          <p:nvPr/>
        </p:nvSpPr>
        <p:spPr>
          <a:xfrm rot="10800000" flipV="1">
            <a:off x="-76202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25"/>
          <p:cNvSpPr/>
          <p:nvPr/>
        </p:nvSpPr>
        <p:spPr>
          <a:xfrm rot="10800000">
            <a:off x="-76191" y="80717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25"/>
          <p:cNvSpPr/>
          <p:nvPr/>
        </p:nvSpPr>
        <p:spPr>
          <a:xfrm rot="10800000" flipV="1">
            <a:off x="686456" y="1690548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1" y="1"/>
                </a:moveTo>
                <a:lnTo>
                  <a:pt x="1" y="15845"/>
                </a:lnTo>
                <a:lnTo>
                  <a:pt x="27521" y="31823"/>
                </a:lnTo>
                <a:lnTo>
                  <a:pt x="27521" y="1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25"/>
          <p:cNvSpPr/>
          <p:nvPr/>
        </p:nvSpPr>
        <p:spPr>
          <a:xfrm rot="10800000">
            <a:off x="684618" y="1240899"/>
            <a:ext cx="384086" cy="661646"/>
          </a:xfrm>
          <a:custGeom>
            <a:avLst/>
            <a:gdLst/>
            <a:ahLst/>
            <a:cxnLst/>
            <a:rect l="l" t="t" r="r" b="b"/>
            <a:pathLst>
              <a:path w="27787" h="47669" extrusionOk="0">
                <a:moveTo>
                  <a:pt x="1" y="1"/>
                </a:moveTo>
                <a:lnTo>
                  <a:pt x="134" y="31823"/>
                </a:lnTo>
                <a:lnTo>
                  <a:pt x="27787" y="47668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25"/>
          <p:cNvSpPr/>
          <p:nvPr/>
        </p:nvSpPr>
        <p:spPr>
          <a:xfrm rot="10800000">
            <a:off x="680965" y="2692002"/>
            <a:ext cx="111133" cy="127335"/>
          </a:xfrm>
          <a:custGeom>
            <a:avLst/>
            <a:gdLst/>
            <a:ahLst/>
            <a:cxnLst/>
            <a:rect l="l" t="t" r="r" b="b"/>
            <a:pathLst>
              <a:path w="8040" h="9174" extrusionOk="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25"/>
          <p:cNvSpPr/>
          <p:nvPr/>
        </p:nvSpPr>
        <p:spPr>
          <a:xfrm rot="10800000">
            <a:off x="306052" y="2132241"/>
            <a:ext cx="380409" cy="442175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25"/>
          <p:cNvSpPr/>
          <p:nvPr/>
        </p:nvSpPr>
        <p:spPr>
          <a:xfrm rot="10800000" flipV="1">
            <a:off x="306972" y="-78067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25"/>
          <p:cNvSpPr/>
          <p:nvPr/>
        </p:nvSpPr>
        <p:spPr>
          <a:xfrm rot="10800000">
            <a:off x="306052" y="143708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25"/>
          <p:cNvSpPr/>
          <p:nvPr/>
        </p:nvSpPr>
        <p:spPr>
          <a:xfrm rot="10800000" flipV="1">
            <a:off x="306052" y="585406"/>
            <a:ext cx="380409" cy="441703"/>
          </a:xfrm>
          <a:custGeom>
            <a:avLst/>
            <a:gdLst/>
            <a:ahLst/>
            <a:cxnLst/>
            <a:rect l="l" t="t" r="r" b="b"/>
            <a:pathLst>
              <a:path w="27521" h="31823" extrusionOk="0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25"/>
          <p:cNvSpPr/>
          <p:nvPr/>
        </p:nvSpPr>
        <p:spPr>
          <a:xfrm rot="10800000" flipV="1">
            <a:off x="-76191" y="58540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25"/>
          <p:cNvSpPr/>
          <p:nvPr/>
        </p:nvSpPr>
        <p:spPr>
          <a:xfrm rot="10800000" flipV="1">
            <a:off x="-76202" y="1027085"/>
            <a:ext cx="382247" cy="443577"/>
          </a:xfrm>
          <a:custGeom>
            <a:avLst/>
            <a:gdLst/>
            <a:ahLst/>
            <a:cxnLst/>
            <a:rect l="l" t="t" r="r" b="b"/>
            <a:pathLst>
              <a:path w="27654" h="31958" extrusionOk="0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25"/>
          <p:cNvSpPr/>
          <p:nvPr/>
        </p:nvSpPr>
        <p:spPr>
          <a:xfrm rot="10800000">
            <a:off x="306050" y="807171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25"/>
          <p:cNvSpPr/>
          <p:nvPr/>
        </p:nvSpPr>
        <p:spPr>
          <a:xfrm rot="10800000" flipV="1">
            <a:off x="1449103" y="1690548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845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25"/>
          <p:cNvSpPr/>
          <p:nvPr/>
        </p:nvSpPr>
        <p:spPr>
          <a:xfrm rot="10800000" flipV="1">
            <a:off x="1708691" y="1366463"/>
            <a:ext cx="178448" cy="206507"/>
          </a:xfrm>
          <a:custGeom>
            <a:avLst/>
            <a:gdLst/>
            <a:ahLst/>
            <a:cxnLst/>
            <a:rect l="l" t="t" r="r" b="b"/>
            <a:pathLst>
              <a:path w="12910" h="14878" extrusionOk="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25"/>
          <p:cNvSpPr/>
          <p:nvPr/>
        </p:nvSpPr>
        <p:spPr>
          <a:xfrm rot="10800000">
            <a:off x="1712381" y="2028081"/>
            <a:ext cx="120809" cy="141229"/>
          </a:xfrm>
          <a:custGeom>
            <a:avLst/>
            <a:gdLst/>
            <a:ahLst/>
            <a:cxnLst/>
            <a:rect l="l" t="t" r="r" b="b"/>
            <a:pathLst>
              <a:path w="8740" h="10175" extrusionOk="0">
                <a:moveTo>
                  <a:pt x="0" y="1"/>
                </a:moveTo>
                <a:lnTo>
                  <a:pt x="0" y="10175"/>
                </a:lnTo>
                <a:lnTo>
                  <a:pt x="8740" y="500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25"/>
          <p:cNvSpPr/>
          <p:nvPr/>
        </p:nvSpPr>
        <p:spPr>
          <a:xfrm rot="10800000">
            <a:off x="1066861" y="1690548"/>
            <a:ext cx="382247" cy="44171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1" y="1"/>
                </a:moveTo>
                <a:lnTo>
                  <a:pt x="1" y="31823"/>
                </a:lnTo>
                <a:lnTo>
                  <a:pt x="27654" y="15979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25"/>
          <p:cNvSpPr/>
          <p:nvPr/>
        </p:nvSpPr>
        <p:spPr>
          <a:xfrm rot="10800000" flipV="1">
            <a:off x="1448192" y="365489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979"/>
                </a:lnTo>
                <a:lnTo>
                  <a:pt x="27520" y="31824"/>
                </a:lnTo>
                <a:lnTo>
                  <a:pt x="27520" y="1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25"/>
          <p:cNvSpPr/>
          <p:nvPr/>
        </p:nvSpPr>
        <p:spPr>
          <a:xfrm rot="10800000" flipV="1">
            <a:off x="2069765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25"/>
          <p:cNvSpPr/>
          <p:nvPr/>
        </p:nvSpPr>
        <p:spPr>
          <a:xfrm rot="10800000">
            <a:off x="1066861" y="-76220"/>
            <a:ext cx="382247" cy="883420"/>
          </a:xfrm>
          <a:custGeom>
            <a:avLst/>
            <a:gdLst/>
            <a:ahLst/>
            <a:cxnLst/>
            <a:rect l="l" t="t" r="r" b="b"/>
            <a:pathLst>
              <a:path w="27654" h="63647" extrusionOk="0">
                <a:moveTo>
                  <a:pt x="1" y="1"/>
                </a:moveTo>
                <a:lnTo>
                  <a:pt x="1" y="31824"/>
                </a:lnTo>
                <a:lnTo>
                  <a:pt x="1" y="63646"/>
                </a:lnTo>
                <a:lnTo>
                  <a:pt x="27521" y="47802"/>
                </a:lnTo>
                <a:lnTo>
                  <a:pt x="27654" y="47802"/>
                </a:lnTo>
                <a:lnTo>
                  <a:pt x="27654" y="15979"/>
                </a:lnTo>
                <a:lnTo>
                  <a:pt x="1" y="1"/>
                </a:lnTo>
                <a:close/>
              </a:path>
            </a:pathLst>
          </a:custGeom>
          <a:solidFill>
            <a:srgbClr val="632E6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25"/>
          <p:cNvSpPr/>
          <p:nvPr/>
        </p:nvSpPr>
        <p:spPr>
          <a:xfrm rot="10800000" flipV="1">
            <a:off x="1068694" y="5856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4" y="0"/>
                </a:moveTo>
                <a:lnTo>
                  <a:pt x="1" y="15845"/>
                </a:lnTo>
                <a:lnTo>
                  <a:pt x="27654" y="31823"/>
                </a:lnTo>
                <a:lnTo>
                  <a:pt x="27654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25"/>
          <p:cNvSpPr/>
          <p:nvPr/>
        </p:nvSpPr>
        <p:spPr>
          <a:xfrm rot="10800000" flipV="1">
            <a:off x="686445" y="143703"/>
            <a:ext cx="382247" cy="883406"/>
          </a:xfrm>
          <a:custGeom>
            <a:avLst/>
            <a:gdLst/>
            <a:ahLst/>
            <a:cxnLst/>
            <a:rect l="l" t="t" r="r" b="b"/>
            <a:pathLst>
              <a:path w="27654" h="63646" extrusionOk="0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25"/>
          <p:cNvSpPr/>
          <p:nvPr/>
        </p:nvSpPr>
        <p:spPr>
          <a:xfrm>
            <a:off x="8761740" y="4256839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25"/>
          <p:cNvSpPr/>
          <p:nvPr/>
        </p:nvSpPr>
        <p:spPr>
          <a:xfrm>
            <a:off x="8763590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25"/>
          <p:cNvSpPr/>
          <p:nvPr/>
        </p:nvSpPr>
        <p:spPr>
          <a:xfrm>
            <a:off x="8653257" y="3374141"/>
            <a:ext cx="111133" cy="127335"/>
          </a:xfrm>
          <a:custGeom>
            <a:avLst/>
            <a:gdLst/>
            <a:ahLst/>
            <a:cxnLst/>
            <a:rect l="l" t="t" r="r" b="b"/>
            <a:pathLst>
              <a:path w="8040" h="9174" extrusionOk="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25"/>
          <p:cNvSpPr/>
          <p:nvPr/>
        </p:nvSpPr>
        <p:spPr>
          <a:xfrm>
            <a:off x="8000931" y="4698532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25"/>
          <p:cNvSpPr/>
          <p:nvPr/>
        </p:nvSpPr>
        <p:spPr>
          <a:xfrm>
            <a:off x="8381336" y="425683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25"/>
          <p:cNvSpPr/>
          <p:nvPr/>
        </p:nvSpPr>
        <p:spPr>
          <a:xfrm>
            <a:off x="8761740" y="40369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25"/>
          <p:cNvSpPr/>
          <p:nvPr/>
        </p:nvSpPr>
        <p:spPr>
          <a:xfrm>
            <a:off x="7911707" y="3861264"/>
            <a:ext cx="178448" cy="206507"/>
          </a:xfrm>
          <a:custGeom>
            <a:avLst/>
            <a:gdLst/>
            <a:ahLst/>
            <a:cxnLst/>
            <a:rect l="l" t="t" r="r" b="b"/>
            <a:pathLst>
              <a:path w="12910" h="14878" extrusionOk="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25"/>
          <p:cNvSpPr/>
          <p:nvPr/>
        </p:nvSpPr>
        <p:spPr>
          <a:xfrm>
            <a:off x="7259448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076;p25"/>
          <p:cNvSpPr txBox="1">
            <a:spLocks/>
          </p:cNvSpPr>
          <p:nvPr/>
        </p:nvSpPr>
        <p:spPr>
          <a:xfrm>
            <a:off x="2209900" y="332841"/>
            <a:ext cx="48504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rtl="1"/>
            <a:r>
              <a:rPr lang="fa-IR" sz="2800" dirty="0" smtClean="0">
                <a:latin typeface="IranNastaliq" panose="02020505000000020003" pitchFamily="18" charset="0"/>
                <a:ea typeface="Harmattan"/>
                <a:cs typeface="IranNastaliq" panose="02020505000000020003" pitchFamily="18" charset="0"/>
                <a:sym typeface="Harmattan"/>
              </a:rPr>
              <a:t>به نام خدا</a:t>
            </a:r>
            <a:endParaRPr lang="fa-IR" sz="2800" dirty="0">
              <a:latin typeface="IranNastaliq" panose="02020505000000020003" pitchFamily="18" charset="0"/>
              <a:ea typeface="Harmattan"/>
              <a:cs typeface="IranNastaliq" panose="02020505000000020003" pitchFamily="18" charset="0"/>
              <a:sym typeface="Harmatt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707" y="290041"/>
            <a:ext cx="885815" cy="1148072"/>
          </a:xfrm>
          <a:prstGeom prst="rect">
            <a:avLst/>
          </a:prstGeom>
        </p:spPr>
      </p:pic>
      <p:sp>
        <p:nvSpPr>
          <p:cNvPr id="41" name="Google Shape;1076;p25"/>
          <p:cNvSpPr txBox="1">
            <a:spLocks/>
          </p:cNvSpPr>
          <p:nvPr/>
        </p:nvSpPr>
        <p:spPr>
          <a:xfrm>
            <a:off x="2157846" y="4698531"/>
            <a:ext cx="4850400" cy="441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rtl="1"/>
            <a:r>
              <a:rPr lang="fa-IR" sz="1400" dirty="0" smtClean="0">
                <a:latin typeface="IranNastaliq" panose="02020505000000020003" pitchFamily="18" charset="0"/>
                <a:ea typeface="Harmattan"/>
                <a:cs typeface="B Nazanin" panose="00000400000000000000" pitchFamily="2" charset="-78"/>
                <a:sym typeface="Harmattan"/>
              </a:rPr>
              <a:t>خردادماه بهار ۱۴۰۰</a:t>
            </a:r>
            <a:endParaRPr lang="fa-IR" sz="1400" dirty="0">
              <a:latin typeface="IranNastaliq" panose="02020505000000020003" pitchFamily="18" charset="0"/>
              <a:ea typeface="Harmattan"/>
              <a:cs typeface="B Nazanin" panose="00000400000000000000" pitchFamily="2" charset="-78"/>
              <a:sym typeface="Harmattan"/>
            </a:endParaRPr>
          </a:p>
        </p:txBody>
      </p:sp>
      <p:sp>
        <p:nvSpPr>
          <p:cNvPr id="54" name="Google Shape;1092;p25"/>
          <p:cNvSpPr/>
          <p:nvPr/>
        </p:nvSpPr>
        <p:spPr>
          <a:xfrm rot="10800000" flipH="1" flipV="1">
            <a:off x="689212" y="799065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088;p25"/>
          <p:cNvSpPr/>
          <p:nvPr/>
        </p:nvSpPr>
        <p:spPr>
          <a:xfrm rot="10800000" flipV="1">
            <a:off x="306960" y="126161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083;p25"/>
          <p:cNvSpPr/>
          <p:nvPr/>
        </p:nvSpPr>
        <p:spPr>
          <a:xfrm rot="10800000" flipV="1">
            <a:off x="1066855" y="1244433"/>
            <a:ext cx="384086" cy="661646"/>
          </a:xfrm>
          <a:custGeom>
            <a:avLst/>
            <a:gdLst/>
            <a:ahLst/>
            <a:cxnLst/>
            <a:rect l="l" t="t" r="r" b="b"/>
            <a:pathLst>
              <a:path w="27787" h="47669" extrusionOk="0">
                <a:moveTo>
                  <a:pt x="1" y="1"/>
                </a:moveTo>
                <a:lnTo>
                  <a:pt x="134" y="31823"/>
                </a:lnTo>
                <a:lnTo>
                  <a:pt x="27787" y="47668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blipFill>
            <a:blip r:embed="rId19"/>
            <a:stretch>
              <a:fillRect/>
            </a:stretch>
          </a:blip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00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00"/>
                                        <p:tgtEl>
                                          <p:spTgt spid="1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00"/>
                                        <p:tgtEl>
                                          <p:spTgt spid="1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6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00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00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200"/>
                            </p:stCondLst>
                            <p:childTnLst>
                              <p:par>
                                <p:cTn id="5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0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0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4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9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00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00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100"/>
                            </p:stCondLst>
                            <p:childTnLst>
                              <p:par>
                                <p:cTn id="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00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00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300"/>
                            </p:stCondLst>
                            <p:childTnLst>
                              <p:par>
                                <p:cTn id="7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00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00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00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00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00"/>
                            </p:stCondLst>
                            <p:childTnLst>
                              <p:par>
                                <p:cTn id="8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2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2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900"/>
                            </p:stCondLst>
                            <p:childTnLst>
                              <p:par>
                                <p:cTn id="8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2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2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100"/>
                            </p:stCondLst>
                            <p:childTnLst>
                              <p:par>
                                <p:cTn id="9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200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200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300"/>
                            </p:stCondLst>
                            <p:childTnLst>
                              <p:par>
                                <p:cTn id="9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200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200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500"/>
                            </p:stCondLst>
                            <p:childTnLst>
                              <p:par>
                                <p:cTn id="10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200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200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700"/>
                            </p:stCondLst>
                            <p:childTnLst>
                              <p:par>
                                <p:cTn id="10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2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2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4900"/>
                            </p:stCondLst>
                            <p:childTnLst>
                              <p:par>
                                <p:cTn id="1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200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200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100"/>
                            </p:stCondLst>
                            <p:childTnLst>
                              <p:par>
                                <p:cTn id="1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2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2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300"/>
                            </p:stCondLst>
                            <p:childTnLst>
                              <p:par>
                                <p:cTn id="1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200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200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500"/>
                            </p:stCondLst>
                            <p:childTnLst>
                              <p:par>
                                <p:cTn id="1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200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200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300"/>
                                        <p:tgtEl>
                                          <p:spTgt spid="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800"/>
                            </p:stCondLst>
                            <p:childTnLst>
                              <p:par>
                                <p:cTn id="1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200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200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000"/>
                            </p:stCondLst>
                            <p:childTnLst>
                              <p:par>
                                <p:cTn id="1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2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2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6200"/>
                            </p:stCondLst>
                            <p:childTnLst>
                              <p:par>
                                <p:cTn id="1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2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2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6400"/>
                            </p:stCondLst>
                            <p:childTnLst>
                              <p:par>
                                <p:cTn id="1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2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2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6600"/>
                            </p:stCondLst>
                            <p:childTnLst>
                              <p:par>
                                <p:cTn id="1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200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200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6800"/>
                            </p:stCondLst>
                            <p:childTnLst>
                              <p:par>
                                <p:cTn id="1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200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200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7000"/>
                            </p:stCondLst>
                            <p:childTnLst>
                              <p:par>
                                <p:cTn id="1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200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200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7200"/>
                            </p:stCondLst>
                            <p:childTnLst>
                              <p:par>
                                <p:cTn id="1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20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20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7400"/>
                            </p:stCondLst>
                            <p:childTnLst>
                              <p:par>
                                <p:cTn id="1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200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200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7600"/>
                            </p:stCondLst>
                            <p:childTnLst>
                              <p:par>
                                <p:cTn id="17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200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200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7900"/>
                            </p:stCondLst>
                            <p:childTnLst>
                              <p:par>
                                <p:cTn id="18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2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2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8100"/>
                            </p:stCondLst>
                            <p:childTnLst>
                              <p:par>
                                <p:cTn id="19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2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2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۴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311986" y="121187"/>
            <a:ext cx="1442570" cy="1167355"/>
            <a:chOff x="7244399" y="859338"/>
            <a:chExt cx="1442570" cy="116735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60" b="43140" l="6934" r="31641">
                          <a14:foregroundMark x1="30078" y1="36351" x2="31152" y2="36492"/>
                          <a14:foregroundMark x1="30078" y1="39745" x2="31641" y2="39604"/>
                          <a14:foregroundMark x1="7031" y1="22207" x2="7813" y2="28006"/>
                          <a14:foregroundMark x1="11328" y1="20085" x2="14258" y2="20509"/>
                          <a14:foregroundMark x1="10059" y1="42150" x2="16504" y2="42150"/>
                          <a14:foregroundMark x1="12500" y1="29279" x2="12402" y2="332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9" t="18204" r="66480" b="54702"/>
            <a:stretch/>
          </p:blipFill>
          <p:spPr>
            <a:xfrm>
              <a:off x="7244399" y="1075881"/>
              <a:ext cx="1442570" cy="950812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7503404" y="859338"/>
              <a:ext cx="924560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8677C5"/>
                  </a:solidFill>
                </a:rPr>
                <a:t>PLASTIC</a:t>
              </a:r>
              <a:endParaRPr lang="fa-IR" dirty="0">
                <a:solidFill>
                  <a:srgbClr val="8677C5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80363" y="1631565"/>
            <a:ext cx="1385888" cy="1307653"/>
            <a:chOff x="6614319" y="2287589"/>
            <a:chExt cx="1385888" cy="130765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467" b="42433" l="38184" r="62793">
                          <a14:foregroundMark x1="43750" y1="30269" x2="46973" y2="32249"/>
                          <a14:foregroundMark x1="44531" y1="32956" x2="45605" y2="34229"/>
                          <a14:foregroundMark x1="38281" y1="22065" x2="40039" y2="22065"/>
                          <a14:foregroundMark x1="42285" y1="20226" x2="46973" y2="20368"/>
                          <a14:foregroundMark x1="40332" y1="42574" x2="48242" y2="42433"/>
                          <a14:foregroundMark x1="43555" y1="31683" x2="43555" y2="33663"/>
                          <a14:foregroundMark x1="61719" y1="36068" x2="62012" y2="34936"/>
                          <a14:foregroundMark x1="61426" y1="38614" x2="62793" y2="39745"/>
                          <a14:foregroundMark x1="44922" y1="22914" x2="50000" y2="23197"/>
                          <a14:foregroundMark x1="42773" y1="20509" x2="42383" y2="24045"/>
                          <a14:foregroundMark x1="40039" y1="22207" x2="40137" y2="23762"/>
                          <a14:foregroundMark x1="38379" y1="22631" x2="39258" y2="253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96" t="6869" r="35123" b="54344"/>
            <a:stretch/>
          </p:blipFill>
          <p:spPr>
            <a:xfrm>
              <a:off x="6614319" y="2287589"/>
              <a:ext cx="1385888" cy="1307653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6788240" y="2432609"/>
              <a:ext cx="1049338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B47EB3"/>
                  </a:solidFill>
                </a:rPr>
                <a:t>ORGANIC</a:t>
              </a:r>
              <a:endParaRPr lang="fa-IR" dirty="0">
                <a:solidFill>
                  <a:srgbClr val="B47EB3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837339" y="1143033"/>
            <a:ext cx="1317462" cy="1184884"/>
            <a:chOff x="6162053" y="3214034"/>
            <a:chExt cx="1317462" cy="118488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529" b="42574" l="70020" r="95313">
                          <a14:foregroundMark x1="74023" y1="20651" x2="74121" y2="24611"/>
                          <a14:foregroundMark x1="70117" y1="22065" x2="70703" y2="23621"/>
                          <a14:foregroundMark x1="74414" y1="21216" x2="79199" y2="21075"/>
                          <a14:foregroundMark x1="84375" y1="18529" x2="84277" y2="19236"/>
                          <a14:foregroundMark x1="85254" y1="20934" x2="87988" y2="31825"/>
                          <a14:foregroundMark x1="84277" y1="20085" x2="85742" y2="19802"/>
                          <a14:foregroundMark x1="83887" y1="22348" x2="88184" y2="20226"/>
                          <a14:foregroundMark x1="83789" y1="24752" x2="86133" y2="23479"/>
                          <a14:foregroundMark x1="85449" y1="27298" x2="88281" y2="25460"/>
                          <a14:foregroundMark x1="94238" y1="39604" x2="95313" y2="39321"/>
                          <a14:foregroundMark x1="76270" y1="30269" x2="75000" y2="32956"/>
                          <a14:foregroundMark x1="75098" y1="33098" x2="76367" y2="33805"/>
                          <a14:foregroundMark x1="76172" y1="20651" x2="76074" y2="22207"/>
                          <a14:foregroundMark x1="78516" y1="20226" x2="78516" y2="21782"/>
                          <a14:foregroundMark x1="88086" y1="20934" x2="87695" y2="23621"/>
                          <a14:foregroundMark x1="72656" y1="42574" x2="80469" y2="4257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80" t="16938" r="3776" b="54774"/>
            <a:stretch/>
          </p:blipFill>
          <p:spPr>
            <a:xfrm>
              <a:off x="6162053" y="3457874"/>
              <a:ext cx="1317462" cy="941044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6428796" y="3214034"/>
              <a:ext cx="783976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4F819C"/>
                  </a:solidFill>
                </a:rPr>
                <a:t>GLASS</a:t>
              </a:r>
              <a:endParaRPr lang="fa-IR" dirty="0">
                <a:solidFill>
                  <a:srgbClr val="4F819C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270192" y="3856645"/>
            <a:ext cx="1570319" cy="1358744"/>
            <a:chOff x="4961592" y="3756509"/>
            <a:chExt cx="1570319" cy="135874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761" b="89958" l="6836" r="31348">
                          <a14:foregroundMark x1="10742" y1="67185" x2="15430" y2="67185"/>
                          <a14:foregroundMark x1="6836" y1="69024" x2="9375" y2="68741"/>
                          <a14:foregroundMark x1="20605" y1="68883" x2="24121" y2="68458"/>
                          <a14:foregroundMark x1="23242" y1="69165" x2="22754" y2="73126"/>
                          <a14:foregroundMark x1="27246" y1="81471" x2="31348" y2="83451"/>
                          <a14:foregroundMark x1="12500" y1="79208" x2="12598" y2="8175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3" t="63967" r="67335" b="7037"/>
            <a:stretch/>
          </p:blipFill>
          <p:spPr>
            <a:xfrm>
              <a:off x="4961592" y="3965555"/>
              <a:ext cx="1570319" cy="1149698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5222835" y="3756509"/>
              <a:ext cx="1049338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8677C5"/>
                  </a:solidFill>
                </a:rPr>
                <a:t>E-WASTE</a:t>
              </a:r>
              <a:endParaRPr lang="fa-IR" dirty="0">
                <a:solidFill>
                  <a:srgbClr val="8677C5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402278" y="3203193"/>
            <a:ext cx="1601344" cy="1272762"/>
            <a:chOff x="6119664" y="3079060"/>
            <a:chExt cx="1695150" cy="134987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8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761" b="89392" l="37793" r="62793">
                          <a14:foregroundMark x1="42969" y1="77369" x2="43848" y2="79349"/>
                          <a14:foregroundMark x1="38672" y1="70863" x2="39160" y2="76521"/>
                          <a14:foregroundMark x1="37793" y1="68741" x2="48047" y2="68883"/>
                          <a14:foregroundMark x1="41895" y1="66761" x2="46191" y2="66761"/>
                          <a14:foregroundMark x1="53711" y1="73833" x2="54883" y2="71429"/>
                          <a14:foregroundMark x1="52148" y1="73833" x2="54102" y2="72136"/>
                          <a14:foregroundMark x1="52344" y1="73409" x2="53613" y2="71994"/>
                          <a14:foregroundMark x1="54688" y1="72136" x2="54980" y2="71146"/>
                          <a14:foregroundMark x1="60156" y1="84158" x2="62793" y2="85290"/>
                          <a14:foregroundMark x1="42188" y1="67610" x2="41992" y2="69448"/>
                          <a14:foregroundMark x1="41895" y1="67327" x2="41797" y2="6831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572" t="64321" r="34863" b="7744"/>
            <a:stretch/>
          </p:blipFill>
          <p:spPr>
            <a:xfrm>
              <a:off x="6119664" y="3284350"/>
              <a:ext cx="1695150" cy="1144589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6545715" y="3079060"/>
              <a:ext cx="844956" cy="32642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C1CCE6"/>
                  </a:solidFill>
                </a:rPr>
                <a:t>PAPER</a:t>
              </a:r>
              <a:endParaRPr lang="fa-IR" dirty="0">
                <a:solidFill>
                  <a:srgbClr val="C1CCE6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669082" y="2730076"/>
            <a:ext cx="1521724" cy="1213274"/>
            <a:chOff x="7224350" y="3627128"/>
            <a:chExt cx="1691640" cy="135228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9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761" b="89109" l="70020" r="95020">
                          <a14:foregroundMark x1="74121" y1="66761" x2="79102" y2="66761"/>
                          <a14:foregroundMark x1="70117" y1="68741" x2="82910" y2="68741"/>
                          <a14:foregroundMark x1="72168" y1="88967" x2="80469" y2="89109"/>
                          <a14:foregroundMark x1="89551" y1="77652" x2="89453" y2="78501"/>
                          <a14:foregroundMark x1="92480" y1="82603" x2="94043" y2="81188"/>
                          <a14:foregroundMark x1="94531" y1="81330" x2="95020" y2="81754"/>
                          <a14:foregroundMark x1="85938" y1="70014" x2="86426" y2="690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042" t="65028" r="3370" b="8451"/>
            <a:stretch/>
          </p:blipFill>
          <p:spPr>
            <a:xfrm>
              <a:off x="7224350" y="3856645"/>
              <a:ext cx="1691640" cy="112277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7629204" y="3627128"/>
              <a:ext cx="874701" cy="33527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 smtClean="0">
                  <a:solidFill>
                    <a:srgbClr val="996ABE"/>
                  </a:solidFill>
                </a:rPr>
                <a:t>METAL</a:t>
              </a:r>
              <a:endParaRPr lang="fa-IR" dirty="0">
                <a:solidFill>
                  <a:srgbClr val="996ABE"/>
                </a:solidFill>
              </a:endParaRPr>
            </a:p>
          </p:txBody>
        </p:sp>
      </p:grpSp>
      <p:sp>
        <p:nvSpPr>
          <p:cNvPr id="41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1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880;p30">
            <a:extLst>
              <a:ext uri="{FF2B5EF4-FFF2-40B4-BE49-F238E27FC236}">
                <a16:creationId xmlns:a16="http://schemas.microsoft.com/office/drawing/2014/main" id="{E834D99E-75F0-443D-9E85-04EDFD814D07}"/>
              </a:ext>
            </a:extLst>
          </p:cNvPr>
          <p:cNvCxnSpPr>
            <a:cxnSpLocks/>
          </p:cNvCxnSpPr>
          <p:nvPr/>
        </p:nvCxnSpPr>
        <p:spPr>
          <a:xfrm>
            <a:off x="7364890" y="2571750"/>
            <a:ext cx="177911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58" name="Google Shape;908;p30">
            <a:extLst>
              <a:ext uri="{FF2B5EF4-FFF2-40B4-BE49-F238E27FC236}">
                <a16:creationId xmlns:a16="http://schemas.microsoft.com/office/drawing/2014/main" id="{5B95331E-D289-4A0C-93E9-46609DD0622C}"/>
              </a:ext>
            </a:extLst>
          </p:cNvPr>
          <p:cNvCxnSpPr>
            <a:stCxn id="45" idx="3"/>
            <a:endCxn id="46" idx="1"/>
          </p:cNvCxnSpPr>
          <p:nvPr/>
        </p:nvCxnSpPr>
        <p:spPr>
          <a:xfrm>
            <a:off x="5714158" y="2574680"/>
            <a:ext cx="888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57" name="Google Shape;907;p30">
            <a:extLst>
              <a:ext uri="{FF2B5EF4-FFF2-40B4-BE49-F238E27FC236}">
                <a16:creationId xmlns:a16="http://schemas.microsoft.com/office/drawing/2014/main" id="{0ED19614-064C-4538-9581-1C07D597BE32}"/>
              </a:ext>
            </a:extLst>
          </p:cNvPr>
          <p:cNvCxnSpPr/>
          <p:nvPr/>
        </p:nvCxnSpPr>
        <p:spPr>
          <a:xfrm>
            <a:off x="4108554" y="2571750"/>
            <a:ext cx="892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9" name="Google Shape;879;p30">
            <a:extLst>
              <a:ext uri="{FF2B5EF4-FFF2-40B4-BE49-F238E27FC236}">
                <a16:creationId xmlns:a16="http://schemas.microsoft.com/office/drawing/2014/main" id="{58C0AEB5-C9A2-4EBA-96D7-2FC103A36F1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751734" y="281263"/>
            <a:ext cx="461003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 smtClean="0">
                <a:cs typeface="B Nazanin" panose="00000400000000000000" pitchFamily="2" charset="-78"/>
              </a:rPr>
              <a:t>الگوریتم‌های تحت نظارت کم عمق</a:t>
            </a:r>
            <a:endParaRPr b="1" dirty="0">
              <a:cs typeface="B Nazanin" panose="00000400000000000000" pitchFamily="2" charset="-78"/>
            </a:endParaRPr>
          </a:p>
        </p:txBody>
      </p:sp>
      <p:cxnSp>
        <p:nvCxnSpPr>
          <p:cNvPr id="30" name="Google Shape;880;p30">
            <a:extLst>
              <a:ext uri="{FF2B5EF4-FFF2-40B4-BE49-F238E27FC236}">
                <a16:creationId xmlns:a16="http://schemas.microsoft.com/office/drawing/2014/main" id="{A4283902-E7FD-4504-9CA7-6ECA327CFB99}"/>
              </a:ext>
            </a:extLst>
          </p:cNvPr>
          <p:cNvCxnSpPr>
            <a:stCxn id="43" idx="3"/>
            <a:endCxn id="44" idx="1"/>
          </p:cNvCxnSpPr>
          <p:nvPr/>
        </p:nvCxnSpPr>
        <p:spPr>
          <a:xfrm>
            <a:off x="2507775" y="2574680"/>
            <a:ext cx="887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31" name="Google Shape;883;p30">
            <a:extLst>
              <a:ext uri="{FF2B5EF4-FFF2-40B4-BE49-F238E27FC236}">
                <a16:creationId xmlns:a16="http://schemas.microsoft.com/office/drawing/2014/main" id="{FB90E2EF-ECCD-49F2-96A9-9D103BA52D4A}"/>
              </a:ext>
            </a:extLst>
          </p:cNvPr>
          <p:cNvCxnSpPr>
            <a:stCxn id="32" idx="0"/>
            <a:endCxn id="47" idx="2"/>
          </p:cNvCxnSpPr>
          <p:nvPr/>
        </p:nvCxnSpPr>
        <p:spPr>
          <a:xfrm flipV="1">
            <a:off x="2146336" y="1562799"/>
            <a:ext cx="0" cy="4300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32" name="Google Shape;885;p30">
            <a:extLst>
              <a:ext uri="{FF2B5EF4-FFF2-40B4-BE49-F238E27FC236}">
                <a16:creationId xmlns:a16="http://schemas.microsoft.com/office/drawing/2014/main" id="{5BE0549D-9BEF-4D0D-9286-C3B362CDAF98}"/>
              </a:ext>
            </a:extLst>
          </p:cNvPr>
          <p:cNvSpPr/>
          <p:nvPr/>
        </p:nvSpPr>
        <p:spPr>
          <a:xfrm>
            <a:off x="1570336" y="1992849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Google Shape;884;p30">
            <a:extLst>
              <a:ext uri="{FF2B5EF4-FFF2-40B4-BE49-F238E27FC236}">
                <a16:creationId xmlns:a16="http://schemas.microsoft.com/office/drawing/2014/main" id="{3D9FC722-AB4E-43D3-8147-16129423744F}"/>
              </a:ext>
            </a:extLst>
          </p:cNvPr>
          <p:cNvSpPr/>
          <p:nvPr/>
        </p:nvSpPr>
        <p:spPr>
          <a:xfrm>
            <a:off x="1756298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4" name="Google Shape;886;p30">
            <a:extLst>
              <a:ext uri="{FF2B5EF4-FFF2-40B4-BE49-F238E27FC236}">
                <a16:creationId xmlns:a16="http://schemas.microsoft.com/office/drawing/2014/main" id="{42F3AD9F-688F-4300-82C7-AC315607AE29}"/>
              </a:ext>
            </a:extLst>
          </p:cNvPr>
          <p:cNvCxnSpPr>
            <a:stCxn id="35" idx="4"/>
            <a:endCxn id="52" idx="0"/>
          </p:cNvCxnSpPr>
          <p:nvPr/>
        </p:nvCxnSpPr>
        <p:spPr>
          <a:xfrm flipH="1">
            <a:off x="3751734" y="3144849"/>
            <a:ext cx="132" cy="425855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35" name="Google Shape;888;p30">
            <a:extLst>
              <a:ext uri="{FF2B5EF4-FFF2-40B4-BE49-F238E27FC236}">
                <a16:creationId xmlns:a16="http://schemas.microsoft.com/office/drawing/2014/main" id="{AFFED809-7722-41BF-BE32-217699F9D6F9}"/>
              </a:ext>
            </a:extLst>
          </p:cNvPr>
          <p:cNvSpPr/>
          <p:nvPr/>
        </p:nvSpPr>
        <p:spPr>
          <a:xfrm>
            <a:off x="3175866" y="1992849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Google Shape;887;p30">
            <a:extLst>
              <a:ext uri="{FF2B5EF4-FFF2-40B4-BE49-F238E27FC236}">
                <a16:creationId xmlns:a16="http://schemas.microsoft.com/office/drawing/2014/main" id="{5FF14774-8649-4679-92BD-8788CF0415BD}"/>
              </a:ext>
            </a:extLst>
          </p:cNvPr>
          <p:cNvSpPr/>
          <p:nvPr/>
        </p:nvSpPr>
        <p:spPr>
          <a:xfrm>
            <a:off x="3361828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7" name="Google Shape;889;p30">
            <a:extLst>
              <a:ext uri="{FF2B5EF4-FFF2-40B4-BE49-F238E27FC236}">
                <a16:creationId xmlns:a16="http://schemas.microsoft.com/office/drawing/2014/main" id="{12288504-21D8-4491-85F3-A700DBCFAE2A}"/>
              </a:ext>
            </a:extLst>
          </p:cNvPr>
          <p:cNvCxnSpPr>
            <a:stCxn id="38" idx="0"/>
            <a:endCxn id="50" idx="2"/>
          </p:cNvCxnSpPr>
          <p:nvPr/>
        </p:nvCxnSpPr>
        <p:spPr>
          <a:xfrm flipV="1">
            <a:off x="5357397" y="1562799"/>
            <a:ext cx="0" cy="4300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38" name="Google Shape;891;p30">
            <a:extLst>
              <a:ext uri="{FF2B5EF4-FFF2-40B4-BE49-F238E27FC236}">
                <a16:creationId xmlns:a16="http://schemas.microsoft.com/office/drawing/2014/main" id="{788E72C1-6FD9-41B6-B651-96F53FC9FED6}"/>
              </a:ext>
            </a:extLst>
          </p:cNvPr>
          <p:cNvSpPr/>
          <p:nvPr/>
        </p:nvSpPr>
        <p:spPr>
          <a:xfrm>
            <a:off x="4781397" y="1992849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890;p30">
            <a:extLst>
              <a:ext uri="{FF2B5EF4-FFF2-40B4-BE49-F238E27FC236}">
                <a16:creationId xmlns:a16="http://schemas.microsoft.com/office/drawing/2014/main" id="{DCBEFD72-FF9E-4B1C-B072-FFB0784FCB4E}"/>
              </a:ext>
            </a:extLst>
          </p:cNvPr>
          <p:cNvSpPr/>
          <p:nvPr/>
        </p:nvSpPr>
        <p:spPr>
          <a:xfrm>
            <a:off x="4967359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0" name="Google Shape;892;p30">
            <a:extLst>
              <a:ext uri="{FF2B5EF4-FFF2-40B4-BE49-F238E27FC236}">
                <a16:creationId xmlns:a16="http://schemas.microsoft.com/office/drawing/2014/main" id="{549A5938-E3E9-4BB2-9785-C8CAA67F899B}"/>
              </a:ext>
            </a:extLst>
          </p:cNvPr>
          <p:cNvCxnSpPr>
            <a:stCxn id="41" idx="4"/>
            <a:endCxn id="55" idx="0"/>
          </p:cNvCxnSpPr>
          <p:nvPr/>
        </p:nvCxnSpPr>
        <p:spPr>
          <a:xfrm flipH="1">
            <a:off x="6958675" y="3144849"/>
            <a:ext cx="0" cy="425855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41" name="Google Shape;894;p30">
            <a:extLst>
              <a:ext uri="{FF2B5EF4-FFF2-40B4-BE49-F238E27FC236}">
                <a16:creationId xmlns:a16="http://schemas.microsoft.com/office/drawing/2014/main" id="{33CDC548-86A6-44FC-B04C-81B3B11D0490}"/>
              </a:ext>
            </a:extLst>
          </p:cNvPr>
          <p:cNvSpPr/>
          <p:nvPr/>
        </p:nvSpPr>
        <p:spPr>
          <a:xfrm>
            <a:off x="6386927" y="1992849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2" name="Google Shape;893;p30">
            <a:extLst>
              <a:ext uri="{FF2B5EF4-FFF2-40B4-BE49-F238E27FC236}">
                <a16:creationId xmlns:a16="http://schemas.microsoft.com/office/drawing/2014/main" id="{4BFFE1B9-E44A-49F3-8216-8B2087149019}"/>
              </a:ext>
            </a:extLst>
          </p:cNvPr>
          <p:cNvSpPr/>
          <p:nvPr/>
        </p:nvSpPr>
        <p:spPr>
          <a:xfrm>
            <a:off x="6572890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3" name="Google Shape;881;p30">
            <a:extLst>
              <a:ext uri="{FF2B5EF4-FFF2-40B4-BE49-F238E27FC236}">
                <a16:creationId xmlns:a16="http://schemas.microsoft.com/office/drawing/2014/main" id="{8CCD1B98-4117-46DD-8B7F-CC4C52D1535E}"/>
              </a:ext>
            </a:extLst>
          </p:cNvPr>
          <p:cNvSpPr txBox="1"/>
          <p:nvPr/>
        </p:nvSpPr>
        <p:spPr>
          <a:xfrm>
            <a:off x="1794675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Barlow Condensed SemiBold"/>
              </a:rPr>
              <a:t>KNN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44" name="Google Shape;882;p30">
            <a:extLst>
              <a:ext uri="{FF2B5EF4-FFF2-40B4-BE49-F238E27FC236}">
                <a16:creationId xmlns:a16="http://schemas.microsoft.com/office/drawing/2014/main" id="{C5CF0FCD-204E-474E-ACB3-B6C1754472E5}"/>
              </a:ext>
            </a:extLst>
          </p:cNvPr>
          <p:cNvSpPr txBox="1"/>
          <p:nvPr/>
        </p:nvSpPr>
        <p:spPr>
          <a:xfrm>
            <a:off x="3395454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Barlow Condensed SemiBold"/>
              </a:rPr>
              <a:t>SVM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45" name="Google Shape;895;p30">
            <a:extLst>
              <a:ext uri="{FF2B5EF4-FFF2-40B4-BE49-F238E27FC236}">
                <a16:creationId xmlns:a16="http://schemas.microsoft.com/office/drawing/2014/main" id="{0D665810-AD06-4014-B661-191058C06579}"/>
              </a:ext>
            </a:extLst>
          </p:cNvPr>
          <p:cNvSpPr txBox="1"/>
          <p:nvPr/>
        </p:nvSpPr>
        <p:spPr>
          <a:xfrm>
            <a:off x="5001058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Barlow Condensed SemiBold"/>
              </a:rPr>
              <a:t>ANN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46" name="Google Shape;896;p30">
            <a:extLst>
              <a:ext uri="{FF2B5EF4-FFF2-40B4-BE49-F238E27FC236}">
                <a16:creationId xmlns:a16="http://schemas.microsoft.com/office/drawing/2014/main" id="{B9C2776E-A87C-43C5-BD55-FB2B41954DC0}"/>
              </a:ext>
            </a:extLst>
          </p:cNvPr>
          <p:cNvSpPr txBox="1"/>
          <p:nvPr/>
        </p:nvSpPr>
        <p:spPr>
          <a:xfrm>
            <a:off x="6602125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Barlow Condensed SemiBold"/>
              </a:rPr>
              <a:t>SOM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47" name="Google Shape;897;p30">
            <a:extLst>
              <a:ext uri="{FF2B5EF4-FFF2-40B4-BE49-F238E27FC236}">
                <a16:creationId xmlns:a16="http://schemas.microsoft.com/office/drawing/2014/main" id="{80771254-709B-4B53-A547-A1B7F2667FA0}"/>
              </a:ext>
            </a:extLst>
          </p:cNvPr>
          <p:cNvSpPr txBox="1"/>
          <p:nvPr/>
        </p:nvSpPr>
        <p:spPr>
          <a:xfrm>
            <a:off x="863686" y="1031799"/>
            <a:ext cx="2565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1"/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k </a:t>
            </a:r>
            <a:r>
              <a:rPr lang="fa-IR" sz="16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-نزدیک‌ترین </a:t>
            </a:r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همسایه</a:t>
            </a:r>
          </a:p>
        </p:txBody>
      </p:sp>
      <p:sp>
        <p:nvSpPr>
          <p:cNvPr id="50" name="Google Shape;900;p30">
            <a:extLst>
              <a:ext uri="{FF2B5EF4-FFF2-40B4-BE49-F238E27FC236}">
                <a16:creationId xmlns:a16="http://schemas.microsoft.com/office/drawing/2014/main" id="{6D6498E6-E181-45A4-8B6B-ACF0F00F67BA}"/>
              </a:ext>
            </a:extLst>
          </p:cNvPr>
          <p:cNvSpPr txBox="1"/>
          <p:nvPr/>
        </p:nvSpPr>
        <p:spPr>
          <a:xfrm>
            <a:off x="4165797" y="1031799"/>
            <a:ext cx="238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شبکه‌های عصبی مصنوعی</a:t>
            </a:r>
          </a:p>
        </p:txBody>
      </p:sp>
      <p:sp>
        <p:nvSpPr>
          <p:cNvPr id="52" name="Google Shape;902;p30">
            <a:extLst>
              <a:ext uri="{FF2B5EF4-FFF2-40B4-BE49-F238E27FC236}">
                <a16:creationId xmlns:a16="http://schemas.microsoft.com/office/drawing/2014/main" id="{6980087C-A084-4626-A3D3-9A6478E157CE}"/>
              </a:ext>
            </a:extLst>
          </p:cNvPr>
          <p:cNvSpPr txBox="1"/>
          <p:nvPr/>
        </p:nvSpPr>
        <p:spPr>
          <a:xfrm>
            <a:off x="2560134" y="3570704"/>
            <a:ext cx="238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ماشین بردار پشتیبان</a:t>
            </a:r>
          </a:p>
        </p:txBody>
      </p:sp>
      <p:sp>
        <p:nvSpPr>
          <p:cNvPr id="55" name="Google Shape;905;p30">
            <a:extLst>
              <a:ext uri="{FF2B5EF4-FFF2-40B4-BE49-F238E27FC236}">
                <a16:creationId xmlns:a16="http://schemas.microsoft.com/office/drawing/2014/main" id="{166DDDD7-1457-4060-A3C9-0640AAF7611B}"/>
              </a:ext>
            </a:extLst>
          </p:cNvPr>
          <p:cNvSpPr txBox="1"/>
          <p:nvPr/>
        </p:nvSpPr>
        <p:spPr>
          <a:xfrm>
            <a:off x="5869857" y="3570704"/>
            <a:ext cx="2177635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نقشه‌های خود سازمان </a:t>
            </a:r>
            <a:r>
              <a:rPr lang="fa-IR" sz="16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دهی‌شد‌ه</a:t>
            </a:r>
            <a:endParaRPr lang="fa-IR" sz="16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sp>
        <p:nvSpPr>
          <p:cNvPr id="60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917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1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1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"/>
                            </p:stCondLst>
                            <p:childTnLst>
                              <p:par>
                                <p:cTn id="9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880;p30">
            <a:extLst>
              <a:ext uri="{FF2B5EF4-FFF2-40B4-BE49-F238E27FC236}">
                <a16:creationId xmlns:a16="http://schemas.microsoft.com/office/drawing/2014/main" id="{FC5DB453-4F97-488A-9AA1-5E3CF4632CCB}"/>
              </a:ext>
            </a:extLst>
          </p:cNvPr>
          <p:cNvCxnSpPr/>
          <p:nvPr/>
        </p:nvCxnSpPr>
        <p:spPr>
          <a:xfrm>
            <a:off x="1644175" y="2571750"/>
            <a:ext cx="887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83" name="Google Shape;907;p30">
            <a:extLst>
              <a:ext uri="{FF2B5EF4-FFF2-40B4-BE49-F238E27FC236}">
                <a16:creationId xmlns:a16="http://schemas.microsoft.com/office/drawing/2014/main" id="{B35621A0-728C-4977-80F7-C9EF02EB1555}"/>
              </a:ext>
            </a:extLst>
          </p:cNvPr>
          <p:cNvCxnSpPr>
            <a:stCxn id="72" idx="3"/>
            <a:endCxn id="73" idx="1"/>
          </p:cNvCxnSpPr>
          <p:nvPr/>
        </p:nvCxnSpPr>
        <p:spPr>
          <a:xfrm>
            <a:off x="3244954" y="2574680"/>
            <a:ext cx="892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84" name="Google Shape;908;p30">
            <a:extLst>
              <a:ext uri="{FF2B5EF4-FFF2-40B4-BE49-F238E27FC236}">
                <a16:creationId xmlns:a16="http://schemas.microsoft.com/office/drawing/2014/main" id="{E25BC9C4-601C-4207-88E8-DA371353D52D}"/>
              </a:ext>
            </a:extLst>
          </p:cNvPr>
          <p:cNvCxnSpPr>
            <a:stCxn id="73" idx="3"/>
            <a:endCxn id="74" idx="1"/>
          </p:cNvCxnSpPr>
          <p:nvPr/>
        </p:nvCxnSpPr>
        <p:spPr>
          <a:xfrm>
            <a:off x="4850558" y="2574680"/>
            <a:ext cx="888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38" name="Google Shape;907;p30">
            <a:extLst>
              <a:ext uri="{FF2B5EF4-FFF2-40B4-BE49-F238E27FC236}">
                <a16:creationId xmlns:a16="http://schemas.microsoft.com/office/drawing/2014/main" id="{B35621A0-728C-4977-80F7-C9EF02EB1555}"/>
              </a:ext>
            </a:extLst>
          </p:cNvPr>
          <p:cNvCxnSpPr>
            <a:endCxn id="36" idx="1"/>
          </p:cNvCxnSpPr>
          <p:nvPr/>
        </p:nvCxnSpPr>
        <p:spPr>
          <a:xfrm>
            <a:off x="6447437" y="2574680"/>
            <a:ext cx="892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59" name="Google Shape;880;p30">
            <a:extLst>
              <a:ext uri="{FF2B5EF4-FFF2-40B4-BE49-F238E27FC236}">
                <a16:creationId xmlns:a16="http://schemas.microsoft.com/office/drawing/2014/main" id="{E834D99E-75F0-443D-9E85-04EDFD814D07}"/>
              </a:ext>
            </a:extLst>
          </p:cNvPr>
          <p:cNvCxnSpPr>
            <a:cxnSpLocks/>
          </p:cNvCxnSpPr>
          <p:nvPr/>
        </p:nvCxnSpPr>
        <p:spPr>
          <a:xfrm>
            <a:off x="-863600" y="2571750"/>
            <a:ext cx="177911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53" name="Google Shape;883;p30">
            <a:extLst>
              <a:ext uri="{FF2B5EF4-FFF2-40B4-BE49-F238E27FC236}">
                <a16:creationId xmlns:a16="http://schemas.microsoft.com/office/drawing/2014/main" id="{68CCF55F-AEAC-4B87-8973-2082FC4BC1A6}"/>
              </a:ext>
            </a:extLst>
          </p:cNvPr>
          <p:cNvCxnSpPr>
            <a:stCxn id="60" idx="0"/>
            <a:endCxn id="75" idx="2"/>
          </p:cNvCxnSpPr>
          <p:nvPr/>
        </p:nvCxnSpPr>
        <p:spPr>
          <a:xfrm flipH="1" flipV="1">
            <a:off x="1282650" y="1617300"/>
            <a:ext cx="86" cy="3784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0" name="Google Shape;885;p30">
            <a:extLst>
              <a:ext uri="{FF2B5EF4-FFF2-40B4-BE49-F238E27FC236}">
                <a16:creationId xmlns:a16="http://schemas.microsoft.com/office/drawing/2014/main" id="{FA8BC410-CC53-4AB3-A6B0-582C0B4119E2}"/>
              </a:ext>
            </a:extLst>
          </p:cNvPr>
          <p:cNvSpPr/>
          <p:nvPr/>
        </p:nvSpPr>
        <p:spPr>
          <a:xfrm>
            <a:off x="706736" y="1995750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Google Shape;884;p30">
            <a:extLst>
              <a:ext uri="{FF2B5EF4-FFF2-40B4-BE49-F238E27FC236}">
                <a16:creationId xmlns:a16="http://schemas.microsoft.com/office/drawing/2014/main" id="{11216561-CCE3-43E3-8B39-E6625CECBCB3}"/>
              </a:ext>
            </a:extLst>
          </p:cNvPr>
          <p:cNvSpPr/>
          <p:nvPr/>
        </p:nvSpPr>
        <p:spPr>
          <a:xfrm>
            <a:off x="897502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2" name="Google Shape;886;p30">
            <a:extLst>
              <a:ext uri="{FF2B5EF4-FFF2-40B4-BE49-F238E27FC236}">
                <a16:creationId xmlns:a16="http://schemas.microsoft.com/office/drawing/2014/main" id="{AF2EA9FC-A699-42BD-BE7E-067D67AC2BE3}"/>
              </a:ext>
            </a:extLst>
          </p:cNvPr>
          <p:cNvCxnSpPr>
            <a:stCxn id="63" idx="4"/>
            <a:endCxn id="79" idx="0"/>
          </p:cNvCxnSpPr>
          <p:nvPr/>
        </p:nvCxnSpPr>
        <p:spPr>
          <a:xfrm>
            <a:off x="2888266" y="3147750"/>
            <a:ext cx="0" cy="3784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3" name="Google Shape;888;p30">
            <a:extLst>
              <a:ext uri="{FF2B5EF4-FFF2-40B4-BE49-F238E27FC236}">
                <a16:creationId xmlns:a16="http://schemas.microsoft.com/office/drawing/2014/main" id="{7EB78071-5644-4E10-A0CA-A211B4C40A3F}"/>
              </a:ext>
            </a:extLst>
          </p:cNvPr>
          <p:cNvSpPr/>
          <p:nvPr/>
        </p:nvSpPr>
        <p:spPr>
          <a:xfrm>
            <a:off x="2312266" y="1995750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Google Shape;887;p30">
            <a:extLst>
              <a:ext uri="{FF2B5EF4-FFF2-40B4-BE49-F238E27FC236}">
                <a16:creationId xmlns:a16="http://schemas.microsoft.com/office/drawing/2014/main" id="{C3AEA602-02EC-498A-9974-93FDDBE69901}"/>
              </a:ext>
            </a:extLst>
          </p:cNvPr>
          <p:cNvSpPr/>
          <p:nvPr/>
        </p:nvSpPr>
        <p:spPr>
          <a:xfrm>
            <a:off x="2503032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5" name="Google Shape;889;p30">
            <a:extLst>
              <a:ext uri="{FF2B5EF4-FFF2-40B4-BE49-F238E27FC236}">
                <a16:creationId xmlns:a16="http://schemas.microsoft.com/office/drawing/2014/main" id="{3A14A887-8D7F-42E6-A6FE-C0B2F13A80A2}"/>
              </a:ext>
            </a:extLst>
          </p:cNvPr>
          <p:cNvCxnSpPr>
            <a:stCxn id="66" idx="0"/>
            <a:endCxn id="77" idx="2"/>
          </p:cNvCxnSpPr>
          <p:nvPr/>
        </p:nvCxnSpPr>
        <p:spPr>
          <a:xfrm flipV="1">
            <a:off x="4493797" y="1617300"/>
            <a:ext cx="0" cy="3784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6" name="Google Shape;891;p30">
            <a:extLst>
              <a:ext uri="{FF2B5EF4-FFF2-40B4-BE49-F238E27FC236}">
                <a16:creationId xmlns:a16="http://schemas.microsoft.com/office/drawing/2014/main" id="{207CBE97-5175-4A5C-B847-1492E79996DE}"/>
              </a:ext>
            </a:extLst>
          </p:cNvPr>
          <p:cNvSpPr/>
          <p:nvPr/>
        </p:nvSpPr>
        <p:spPr>
          <a:xfrm>
            <a:off x="3917797" y="1995750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Google Shape;890;p30">
            <a:extLst>
              <a:ext uri="{FF2B5EF4-FFF2-40B4-BE49-F238E27FC236}">
                <a16:creationId xmlns:a16="http://schemas.microsoft.com/office/drawing/2014/main" id="{B05C8BDA-2751-404F-A11F-B9522401455A}"/>
              </a:ext>
            </a:extLst>
          </p:cNvPr>
          <p:cNvSpPr/>
          <p:nvPr/>
        </p:nvSpPr>
        <p:spPr>
          <a:xfrm>
            <a:off x="4108563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8" name="Google Shape;892;p30">
            <a:extLst>
              <a:ext uri="{FF2B5EF4-FFF2-40B4-BE49-F238E27FC236}">
                <a16:creationId xmlns:a16="http://schemas.microsoft.com/office/drawing/2014/main" id="{068C0A96-2C5B-4FA1-88C0-23A140A7962C}"/>
              </a:ext>
            </a:extLst>
          </p:cNvPr>
          <p:cNvCxnSpPr>
            <a:stCxn id="69" idx="4"/>
            <a:endCxn id="81" idx="0"/>
          </p:cNvCxnSpPr>
          <p:nvPr/>
        </p:nvCxnSpPr>
        <p:spPr>
          <a:xfrm flipH="1">
            <a:off x="6095075" y="3147750"/>
            <a:ext cx="0" cy="374915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69" name="Google Shape;894;p30">
            <a:extLst>
              <a:ext uri="{FF2B5EF4-FFF2-40B4-BE49-F238E27FC236}">
                <a16:creationId xmlns:a16="http://schemas.microsoft.com/office/drawing/2014/main" id="{50418359-7785-4BAB-820F-9CE06BCDF5DC}"/>
              </a:ext>
            </a:extLst>
          </p:cNvPr>
          <p:cNvSpPr/>
          <p:nvPr/>
        </p:nvSpPr>
        <p:spPr>
          <a:xfrm>
            <a:off x="5523327" y="1995750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Google Shape;893;p30">
            <a:extLst>
              <a:ext uri="{FF2B5EF4-FFF2-40B4-BE49-F238E27FC236}">
                <a16:creationId xmlns:a16="http://schemas.microsoft.com/office/drawing/2014/main" id="{69BB752D-22AB-4FA6-88A5-9CC09985EAE1}"/>
              </a:ext>
            </a:extLst>
          </p:cNvPr>
          <p:cNvSpPr/>
          <p:nvPr/>
        </p:nvSpPr>
        <p:spPr>
          <a:xfrm>
            <a:off x="5714094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Google Shape;881;p30">
            <a:extLst>
              <a:ext uri="{FF2B5EF4-FFF2-40B4-BE49-F238E27FC236}">
                <a16:creationId xmlns:a16="http://schemas.microsoft.com/office/drawing/2014/main" id="{548EC477-3D8F-42BD-8D13-E6221B0A56FB}"/>
              </a:ext>
            </a:extLst>
          </p:cNvPr>
          <p:cNvSpPr txBox="1"/>
          <p:nvPr/>
        </p:nvSpPr>
        <p:spPr>
          <a:xfrm>
            <a:off x="931075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DT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72" name="Google Shape;882;p30">
            <a:extLst>
              <a:ext uri="{FF2B5EF4-FFF2-40B4-BE49-F238E27FC236}">
                <a16:creationId xmlns:a16="http://schemas.microsoft.com/office/drawing/2014/main" id="{652BC839-A447-481E-AFC8-8169192EEC6D}"/>
              </a:ext>
            </a:extLst>
          </p:cNvPr>
          <p:cNvSpPr txBox="1"/>
          <p:nvPr/>
        </p:nvSpPr>
        <p:spPr>
          <a:xfrm>
            <a:off x="2531854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NBN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73" name="Google Shape;895;p30">
            <a:extLst>
              <a:ext uri="{FF2B5EF4-FFF2-40B4-BE49-F238E27FC236}">
                <a16:creationId xmlns:a16="http://schemas.microsoft.com/office/drawing/2014/main" id="{463121BF-6944-4178-94E7-FD7DBFCD5600}"/>
              </a:ext>
            </a:extLst>
          </p:cNvPr>
          <p:cNvSpPr txBox="1"/>
          <p:nvPr/>
        </p:nvSpPr>
        <p:spPr>
          <a:xfrm>
            <a:off x="4137458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GA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74" name="Google Shape;896;p30">
            <a:extLst>
              <a:ext uri="{FF2B5EF4-FFF2-40B4-BE49-F238E27FC236}">
                <a16:creationId xmlns:a16="http://schemas.microsoft.com/office/drawing/2014/main" id="{F4C663F1-6331-47CE-A32D-7DB495468A2E}"/>
              </a:ext>
            </a:extLst>
          </p:cNvPr>
          <p:cNvSpPr txBox="1"/>
          <p:nvPr/>
        </p:nvSpPr>
        <p:spPr>
          <a:xfrm>
            <a:off x="5738525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FL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75" name="Google Shape;897;p30">
            <a:extLst>
              <a:ext uri="{FF2B5EF4-FFF2-40B4-BE49-F238E27FC236}">
                <a16:creationId xmlns:a16="http://schemas.microsoft.com/office/drawing/2014/main" id="{718D412A-5DF5-48BA-8A5F-69AD549B25CC}"/>
              </a:ext>
            </a:extLst>
          </p:cNvPr>
          <p:cNvSpPr txBox="1"/>
          <p:nvPr/>
        </p:nvSpPr>
        <p:spPr>
          <a:xfrm>
            <a:off x="0" y="1086300"/>
            <a:ext cx="2565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درخت تصمیم</a:t>
            </a:r>
          </a:p>
        </p:txBody>
      </p:sp>
      <p:sp>
        <p:nvSpPr>
          <p:cNvPr id="77" name="Google Shape;900;p30">
            <a:extLst>
              <a:ext uri="{FF2B5EF4-FFF2-40B4-BE49-F238E27FC236}">
                <a16:creationId xmlns:a16="http://schemas.microsoft.com/office/drawing/2014/main" id="{1793ADB5-47A7-49B4-AE23-A2DF2AF2C615}"/>
              </a:ext>
            </a:extLst>
          </p:cNvPr>
          <p:cNvSpPr txBox="1"/>
          <p:nvPr/>
        </p:nvSpPr>
        <p:spPr>
          <a:xfrm>
            <a:off x="3302197" y="1086300"/>
            <a:ext cx="238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الگوریتم‌های ژنتیک</a:t>
            </a:r>
          </a:p>
        </p:txBody>
      </p:sp>
      <p:sp>
        <p:nvSpPr>
          <p:cNvPr id="79" name="Google Shape;902;p30">
            <a:extLst>
              <a:ext uri="{FF2B5EF4-FFF2-40B4-BE49-F238E27FC236}">
                <a16:creationId xmlns:a16="http://schemas.microsoft.com/office/drawing/2014/main" id="{1BB96CA1-2F1D-42EC-9211-E1FC481CA988}"/>
              </a:ext>
            </a:extLst>
          </p:cNvPr>
          <p:cNvSpPr txBox="1"/>
          <p:nvPr/>
        </p:nvSpPr>
        <p:spPr>
          <a:xfrm>
            <a:off x="1696666" y="3526200"/>
            <a:ext cx="238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شبکه‌های خلیج ساده</a:t>
            </a:r>
          </a:p>
        </p:txBody>
      </p:sp>
      <p:sp>
        <p:nvSpPr>
          <p:cNvPr id="81" name="Google Shape;905;p30">
            <a:extLst>
              <a:ext uri="{FF2B5EF4-FFF2-40B4-BE49-F238E27FC236}">
                <a16:creationId xmlns:a16="http://schemas.microsoft.com/office/drawing/2014/main" id="{95FB9BF8-4DF8-413F-BF90-68C9BD5B58CF}"/>
              </a:ext>
            </a:extLst>
          </p:cNvPr>
          <p:cNvSpPr txBox="1"/>
          <p:nvPr/>
        </p:nvSpPr>
        <p:spPr>
          <a:xfrm>
            <a:off x="5046125" y="3522665"/>
            <a:ext cx="20979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منطق فازی</a:t>
            </a:r>
          </a:p>
        </p:txBody>
      </p:sp>
      <p:sp>
        <p:nvSpPr>
          <p:cNvPr id="87" name="Google Shape;879;p30">
            <a:extLst>
              <a:ext uri="{FF2B5EF4-FFF2-40B4-BE49-F238E27FC236}">
                <a16:creationId xmlns:a16="http://schemas.microsoft.com/office/drawing/2014/main" id="{E38B0A3D-95BD-4BEF-80F1-E8B833F2337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78480" y="281263"/>
            <a:ext cx="528328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a-IR" b="1" dirty="0" smtClean="0">
                <a:cs typeface="B Nazanin" panose="00000400000000000000" pitchFamily="2" charset="-78"/>
              </a:rPr>
              <a:t>الگوریتم‌های </a:t>
            </a:r>
            <a:r>
              <a:rPr lang="fa-IR" b="1" dirty="0">
                <a:cs typeface="B Nazanin" panose="00000400000000000000" pitchFamily="2" charset="-78"/>
              </a:rPr>
              <a:t>تحت نظارت کم </a:t>
            </a:r>
            <a:r>
              <a:rPr lang="fa-IR" b="1" dirty="0" smtClean="0">
                <a:cs typeface="B Nazanin" panose="00000400000000000000" pitchFamily="2" charset="-78"/>
              </a:rPr>
              <a:t>عمق (ادامه)</a:t>
            </a:r>
            <a:endParaRPr b="1" dirty="0">
              <a:cs typeface="DecoType Thuluth" panose="02010000000000000000" pitchFamily="2" charset="-78"/>
            </a:endParaRPr>
          </a:p>
        </p:txBody>
      </p:sp>
      <p:cxnSp>
        <p:nvCxnSpPr>
          <p:cNvPr id="33" name="Google Shape;889;p30">
            <a:extLst>
              <a:ext uri="{FF2B5EF4-FFF2-40B4-BE49-F238E27FC236}">
                <a16:creationId xmlns:a16="http://schemas.microsoft.com/office/drawing/2014/main" id="{3A14A887-8D7F-42E6-A6FE-C0B2F13A80A2}"/>
              </a:ext>
            </a:extLst>
          </p:cNvPr>
          <p:cNvCxnSpPr>
            <a:stCxn id="34" idx="0"/>
            <a:endCxn id="37" idx="2"/>
          </p:cNvCxnSpPr>
          <p:nvPr/>
        </p:nvCxnSpPr>
        <p:spPr>
          <a:xfrm flipV="1">
            <a:off x="7696280" y="1617300"/>
            <a:ext cx="0" cy="37845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34" name="Google Shape;891;p30">
            <a:extLst>
              <a:ext uri="{FF2B5EF4-FFF2-40B4-BE49-F238E27FC236}">
                <a16:creationId xmlns:a16="http://schemas.microsoft.com/office/drawing/2014/main" id="{207CBE97-5175-4A5C-B847-1492E79996DE}"/>
              </a:ext>
            </a:extLst>
          </p:cNvPr>
          <p:cNvSpPr/>
          <p:nvPr/>
        </p:nvSpPr>
        <p:spPr>
          <a:xfrm>
            <a:off x="7120280" y="1995750"/>
            <a:ext cx="1152000" cy="1152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Google Shape;890;p30">
            <a:extLst>
              <a:ext uri="{FF2B5EF4-FFF2-40B4-BE49-F238E27FC236}">
                <a16:creationId xmlns:a16="http://schemas.microsoft.com/office/drawing/2014/main" id="{B05C8BDA-2751-404F-A11F-B9522401455A}"/>
              </a:ext>
            </a:extLst>
          </p:cNvPr>
          <p:cNvSpPr/>
          <p:nvPr/>
        </p:nvSpPr>
        <p:spPr>
          <a:xfrm>
            <a:off x="7311046" y="2175750"/>
            <a:ext cx="792000" cy="79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Google Shape;895;p30">
            <a:extLst>
              <a:ext uri="{FF2B5EF4-FFF2-40B4-BE49-F238E27FC236}">
                <a16:creationId xmlns:a16="http://schemas.microsoft.com/office/drawing/2014/main" id="{463121BF-6944-4178-94E7-FD7DBFCD5600}"/>
              </a:ext>
            </a:extLst>
          </p:cNvPr>
          <p:cNvSpPr txBox="1"/>
          <p:nvPr/>
        </p:nvSpPr>
        <p:spPr>
          <a:xfrm>
            <a:off x="7339941" y="2348780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LR</a:t>
            </a:r>
            <a:endParaRPr sz="1800" b="1" dirty="0">
              <a:solidFill>
                <a:srgbClr val="FFFFFF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37" name="Google Shape;900;p30">
            <a:extLst>
              <a:ext uri="{FF2B5EF4-FFF2-40B4-BE49-F238E27FC236}">
                <a16:creationId xmlns:a16="http://schemas.microsoft.com/office/drawing/2014/main" id="{1793ADB5-47A7-49B4-AE23-A2DF2AF2C615}"/>
              </a:ext>
            </a:extLst>
          </p:cNvPr>
          <p:cNvSpPr txBox="1"/>
          <p:nvPr/>
        </p:nvSpPr>
        <p:spPr>
          <a:xfrm>
            <a:off x="6504680" y="1086300"/>
            <a:ext cx="238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a-IR" sz="16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رگرسیون لجستیک</a:t>
            </a:r>
          </a:p>
        </p:txBody>
      </p:sp>
      <p:sp>
        <p:nvSpPr>
          <p:cNvPr id="76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951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1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1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81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8"/>
          <p:cNvSpPr txBox="1">
            <a:spLocks noGrp="1"/>
          </p:cNvSpPr>
          <p:nvPr>
            <p:ph type="ctrTitle"/>
          </p:nvPr>
        </p:nvSpPr>
        <p:spPr>
          <a:xfrm>
            <a:off x="3630307" y="291100"/>
            <a:ext cx="482027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1"/>
            <a:r>
              <a:rPr lang="fa-IR" b="1" dirty="0">
                <a:cs typeface="B Nazanin" panose="00000400000000000000" pitchFamily="2" charset="-78"/>
              </a:rPr>
              <a:t>الگوریتم‌های تحت نظارت </a:t>
            </a:r>
            <a:r>
              <a:rPr lang="fa-IR" b="1" dirty="0" smtClean="0">
                <a:cs typeface="B Nazanin" panose="00000400000000000000" pitchFamily="2" charset="-78"/>
              </a:rPr>
              <a:t>عم</a:t>
            </a:r>
            <a:r>
              <a:rPr lang="fa-IR" b="1" dirty="0">
                <a:cs typeface="B Nazanin" panose="00000400000000000000" pitchFamily="2" charset="-78"/>
              </a:rPr>
              <a:t>ی</a:t>
            </a:r>
            <a:r>
              <a:rPr lang="fa-IR" b="1" dirty="0" smtClean="0">
                <a:cs typeface="B Nazanin" panose="00000400000000000000" pitchFamily="2" charset="-78"/>
              </a:rPr>
              <a:t>ق</a:t>
            </a:r>
            <a:endParaRPr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139" name="Google Shape;1139;p28"/>
          <p:cNvCxnSpPr/>
          <p:nvPr/>
        </p:nvCxnSpPr>
        <p:spPr>
          <a:xfrm>
            <a:off x="4819298" y="4364069"/>
            <a:ext cx="449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40" name="Google Shape;1140;p28"/>
          <p:cNvCxnSpPr/>
          <p:nvPr/>
        </p:nvCxnSpPr>
        <p:spPr>
          <a:xfrm>
            <a:off x="3969148" y="3333494"/>
            <a:ext cx="449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41" name="Google Shape;1141;p28"/>
          <p:cNvCxnSpPr/>
          <p:nvPr/>
        </p:nvCxnSpPr>
        <p:spPr>
          <a:xfrm>
            <a:off x="4819298" y="2313019"/>
            <a:ext cx="449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142" name="Google Shape;1142;p28"/>
          <p:cNvCxnSpPr>
            <a:cxnSpLocks/>
          </p:cNvCxnSpPr>
          <p:nvPr/>
        </p:nvCxnSpPr>
        <p:spPr>
          <a:xfrm>
            <a:off x="3969148" y="1282444"/>
            <a:ext cx="449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144" name="Google Shape;1144;p28"/>
          <p:cNvSpPr/>
          <p:nvPr/>
        </p:nvSpPr>
        <p:spPr>
          <a:xfrm>
            <a:off x="3098959" y="714744"/>
            <a:ext cx="3051030" cy="4206676"/>
          </a:xfrm>
          <a:custGeom>
            <a:avLst/>
            <a:gdLst/>
            <a:ahLst/>
            <a:cxnLst/>
            <a:rect l="l" t="t" r="r" b="b"/>
            <a:pathLst>
              <a:path w="123536" h="170328" extrusionOk="0">
                <a:moveTo>
                  <a:pt x="23585" y="1"/>
                </a:moveTo>
                <a:cubicBezTo>
                  <a:pt x="10527" y="1"/>
                  <a:pt x="1" y="10552"/>
                  <a:pt x="1" y="23610"/>
                </a:cubicBezTo>
                <a:cubicBezTo>
                  <a:pt x="1" y="36642"/>
                  <a:pt x="10527" y="47294"/>
                  <a:pt x="23585" y="47294"/>
                </a:cubicBezTo>
                <a:lnTo>
                  <a:pt x="99826" y="47294"/>
                </a:lnTo>
                <a:cubicBezTo>
                  <a:pt x="109425" y="47294"/>
                  <a:pt x="117269" y="55038"/>
                  <a:pt x="117269" y="64637"/>
                </a:cubicBezTo>
                <a:cubicBezTo>
                  <a:pt x="117269" y="74237"/>
                  <a:pt x="109425" y="81981"/>
                  <a:pt x="99926" y="81981"/>
                </a:cubicBezTo>
                <a:lnTo>
                  <a:pt x="23585" y="81981"/>
                </a:lnTo>
                <a:cubicBezTo>
                  <a:pt x="10527" y="81981"/>
                  <a:pt x="1" y="92633"/>
                  <a:pt x="1" y="105690"/>
                </a:cubicBezTo>
                <a:cubicBezTo>
                  <a:pt x="1" y="118723"/>
                  <a:pt x="10527" y="129274"/>
                  <a:pt x="23585" y="129274"/>
                </a:cubicBezTo>
                <a:lnTo>
                  <a:pt x="99826" y="129274"/>
                </a:lnTo>
                <a:cubicBezTo>
                  <a:pt x="109425" y="129274"/>
                  <a:pt x="117269" y="137119"/>
                  <a:pt x="117269" y="146718"/>
                </a:cubicBezTo>
                <a:cubicBezTo>
                  <a:pt x="117269" y="156317"/>
                  <a:pt x="109425" y="164062"/>
                  <a:pt x="99926" y="164062"/>
                </a:cubicBezTo>
                <a:cubicBezTo>
                  <a:pt x="98146" y="164062"/>
                  <a:pt x="96793" y="165515"/>
                  <a:pt x="96793" y="167194"/>
                </a:cubicBezTo>
                <a:cubicBezTo>
                  <a:pt x="96793" y="168974"/>
                  <a:pt x="98146" y="170327"/>
                  <a:pt x="99926" y="170327"/>
                </a:cubicBezTo>
                <a:cubicBezTo>
                  <a:pt x="112883" y="170327"/>
                  <a:pt x="123535" y="159776"/>
                  <a:pt x="123535" y="146718"/>
                </a:cubicBezTo>
                <a:cubicBezTo>
                  <a:pt x="123535" y="133660"/>
                  <a:pt x="112883" y="123009"/>
                  <a:pt x="99826" y="123009"/>
                </a:cubicBezTo>
                <a:lnTo>
                  <a:pt x="23585" y="123009"/>
                </a:lnTo>
                <a:cubicBezTo>
                  <a:pt x="13986" y="123009"/>
                  <a:pt x="6266" y="115289"/>
                  <a:pt x="6266" y="105690"/>
                </a:cubicBezTo>
                <a:cubicBezTo>
                  <a:pt x="6266" y="96066"/>
                  <a:pt x="13986" y="88247"/>
                  <a:pt x="23585" y="88247"/>
                </a:cubicBezTo>
                <a:lnTo>
                  <a:pt x="99926" y="88247"/>
                </a:lnTo>
                <a:cubicBezTo>
                  <a:pt x="112883" y="88247"/>
                  <a:pt x="123535" y="77695"/>
                  <a:pt x="123535" y="64637"/>
                </a:cubicBezTo>
                <a:cubicBezTo>
                  <a:pt x="123535" y="51580"/>
                  <a:pt x="112883" y="41028"/>
                  <a:pt x="99826" y="41028"/>
                </a:cubicBezTo>
                <a:lnTo>
                  <a:pt x="23585" y="41028"/>
                </a:lnTo>
                <a:cubicBezTo>
                  <a:pt x="13986" y="41028"/>
                  <a:pt x="6266" y="33209"/>
                  <a:pt x="6266" y="23610"/>
                </a:cubicBezTo>
                <a:cubicBezTo>
                  <a:pt x="6266" y="13986"/>
                  <a:pt x="13986" y="6266"/>
                  <a:pt x="23585" y="6266"/>
                </a:cubicBezTo>
                <a:lnTo>
                  <a:pt x="42181" y="6266"/>
                </a:lnTo>
                <a:cubicBezTo>
                  <a:pt x="43961" y="6266"/>
                  <a:pt x="45314" y="4813"/>
                  <a:pt x="45314" y="3133"/>
                </a:cubicBezTo>
                <a:cubicBezTo>
                  <a:pt x="45314" y="1354"/>
                  <a:pt x="43961" y="1"/>
                  <a:pt x="421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45" name="Google Shape;1145;p28"/>
          <p:cNvSpPr/>
          <p:nvPr/>
        </p:nvSpPr>
        <p:spPr>
          <a:xfrm>
            <a:off x="3213747" y="826294"/>
            <a:ext cx="912300" cy="9123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46" name="Google Shape;1146;p28"/>
          <p:cNvSpPr/>
          <p:nvPr/>
        </p:nvSpPr>
        <p:spPr>
          <a:xfrm>
            <a:off x="5112099" y="1856861"/>
            <a:ext cx="912300" cy="9123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47" name="Google Shape;1147;p28"/>
          <p:cNvSpPr/>
          <p:nvPr/>
        </p:nvSpPr>
        <p:spPr>
          <a:xfrm>
            <a:off x="3213747" y="2874680"/>
            <a:ext cx="912300" cy="9123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48" name="Google Shape;1148;p28"/>
          <p:cNvSpPr/>
          <p:nvPr/>
        </p:nvSpPr>
        <p:spPr>
          <a:xfrm>
            <a:off x="5112099" y="3886172"/>
            <a:ext cx="912300" cy="9123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49" name="Google Shape;1149;p28"/>
          <p:cNvSpPr/>
          <p:nvPr/>
        </p:nvSpPr>
        <p:spPr>
          <a:xfrm>
            <a:off x="3330297" y="942844"/>
            <a:ext cx="679200" cy="67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0" name="Google Shape;1150;p28"/>
          <p:cNvSpPr/>
          <p:nvPr/>
        </p:nvSpPr>
        <p:spPr>
          <a:xfrm>
            <a:off x="5228647" y="4002731"/>
            <a:ext cx="679200" cy="67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Mistral" panose="03090702030407020403" pitchFamily="66" charset="0"/>
              <a:cs typeface="B Nazanin" panose="00000400000000000000" pitchFamily="2" charset="-78"/>
            </a:endParaRPr>
          </a:p>
        </p:txBody>
      </p:sp>
      <p:sp>
        <p:nvSpPr>
          <p:cNvPr id="1151" name="Google Shape;1151;p28"/>
          <p:cNvSpPr/>
          <p:nvPr/>
        </p:nvSpPr>
        <p:spPr>
          <a:xfrm>
            <a:off x="5228659" y="1973407"/>
            <a:ext cx="679200" cy="67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Mistral" panose="03090702030407020403" pitchFamily="66" charset="0"/>
              <a:cs typeface="B Nazanin" panose="00000400000000000000" pitchFamily="2" charset="-78"/>
            </a:endParaRPr>
          </a:p>
        </p:txBody>
      </p:sp>
      <p:sp>
        <p:nvSpPr>
          <p:cNvPr id="1152" name="Google Shape;1152;p28"/>
          <p:cNvSpPr/>
          <p:nvPr/>
        </p:nvSpPr>
        <p:spPr>
          <a:xfrm>
            <a:off x="3330297" y="2991219"/>
            <a:ext cx="679200" cy="67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C2E3A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Mistral" panose="03090702030407020403" pitchFamily="66" charset="0"/>
              <a:cs typeface="B Nazanin" panose="00000400000000000000" pitchFamily="2" charset="-78"/>
            </a:endParaRPr>
          </a:p>
        </p:txBody>
      </p:sp>
      <p:sp>
        <p:nvSpPr>
          <p:cNvPr id="1156" name="Google Shape;1156;p28"/>
          <p:cNvSpPr txBox="1"/>
          <p:nvPr/>
        </p:nvSpPr>
        <p:spPr>
          <a:xfrm>
            <a:off x="4657760" y="1016944"/>
            <a:ext cx="1753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1"/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 کوتاه عمیق</a:t>
            </a: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sp>
        <p:nvSpPr>
          <p:cNvPr id="1158" name="Google Shape;1158;p28"/>
          <p:cNvSpPr txBox="1"/>
          <p:nvPr/>
        </p:nvSpPr>
        <p:spPr>
          <a:xfrm>
            <a:off x="3098959" y="2041119"/>
            <a:ext cx="1495351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 rtl="1"/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 عصبی عمیق</a:t>
            </a: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sp>
        <p:nvSpPr>
          <p:cNvPr id="1160" name="Google Shape;1160;p28"/>
          <p:cNvSpPr txBox="1"/>
          <p:nvPr/>
        </p:nvSpPr>
        <p:spPr>
          <a:xfrm>
            <a:off x="4648348" y="3072451"/>
            <a:ext cx="3380237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1"/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 عصبی کانولوشن</a:t>
            </a: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sp>
        <p:nvSpPr>
          <p:cNvPr id="1162" name="Google Shape;1162;p28"/>
          <p:cNvSpPr txBox="1"/>
          <p:nvPr/>
        </p:nvSpPr>
        <p:spPr>
          <a:xfrm>
            <a:off x="1543281" y="4076807"/>
            <a:ext cx="305103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 rtl="1"/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شبکه عصبی راجعه</a:t>
            </a: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sp>
        <p:nvSpPr>
          <p:cNvPr id="21" name="Google Shape;881;p30">
            <a:extLst>
              <a:ext uri="{FF2B5EF4-FFF2-40B4-BE49-F238E27FC236}">
                <a16:creationId xmlns:a16="http://schemas.microsoft.com/office/drawing/2014/main" id="{548EC477-3D8F-42BD-8D13-E6221B0A56FB}"/>
              </a:ext>
            </a:extLst>
          </p:cNvPr>
          <p:cNvSpPr txBox="1"/>
          <p:nvPr/>
        </p:nvSpPr>
        <p:spPr>
          <a:xfrm>
            <a:off x="3308926" y="1048964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DBN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22" name="Google Shape;881;p30">
            <a:extLst>
              <a:ext uri="{FF2B5EF4-FFF2-40B4-BE49-F238E27FC236}">
                <a16:creationId xmlns:a16="http://schemas.microsoft.com/office/drawing/2014/main" id="{548EC477-3D8F-42BD-8D13-E6221B0A56FB}"/>
              </a:ext>
            </a:extLst>
          </p:cNvPr>
          <p:cNvSpPr txBox="1"/>
          <p:nvPr/>
        </p:nvSpPr>
        <p:spPr>
          <a:xfrm>
            <a:off x="3317548" y="3112051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CNN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24" name="Google Shape;881;p30">
            <a:extLst>
              <a:ext uri="{FF2B5EF4-FFF2-40B4-BE49-F238E27FC236}">
                <a16:creationId xmlns:a16="http://schemas.microsoft.com/office/drawing/2014/main" id="{548EC477-3D8F-42BD-8D13-E6221B0A56FB}"/>
              </a:ext>
            </a:extLst>
          </p:cNvPr>
          <p:cNvSpPr txBox="1"/>
          <p:nvPr/>
        </p:nvSpPr>
        <p:spPr>
          <a:xfrm>
            <a:off x="5205249" y="2092068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DNN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25" name="Google Shape;881;p30">
            <a:extLst>
              <a:ext uri="{FF2B5EF4-FFF2-40B4-BE49-F238E27FC236}">
                <a16:creationId xmlns:a16="http://schemas.microsoft.com/office/drawing/2014/main" id="{548EC477-3D8F-42BD-8D13-E6221B0A56FB}"/>
              </a:ext>
            </a:extLst>
          </p:cNvPr>
          <p:cNvSpPr txBox="1"/>
          <p:nvPr/>
        </p:nvSpPr>
        <p:spPr>
          <a:xfrm>
            <a:off x="5215813" y="4116407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 SemiBold"/>
                <a:cs typeface="Times New Roman" panose="02020603050405020304" pitchFamily="18" charset="0"/>
                <a:sym typeface="Barlow Condensed SemiBold"/>
              </a:rPr>
              <a:t>RNN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ea typeface="Barlow Condensed SemiBold"/>
              <a:cs typeface="Times New Roman" panose="02020603050405020304" pitchFamily="18" charset="0"/>
              <a:sym typeface="Barlow Condensed SemiBold"/>
            </a:endParaRPr>
          </a:p>
        </p:txBody>
      </p:sp>
      <p:sp>
        <p:nvSpPr>
          <p:cNvPr id="26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97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6" grpId="0"/>
      <p:bldP spid="1158" grpId="0"/>
      <p:bldP spid="1160" grpId="0"/>
      <p:bldP spid="1162" grpId="0"/>
      <p:bldP spid="21" grpId="0"/>
      <p:bldP spid="22" grpId="0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۵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2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۱۴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49" r="79063"/>
          <a:stretch/>
        </p:blipFill>
        <p:spPr>
          <a:xfrm>
            <a:off x="6000826" y="-19125"/>
            <a:ext cx="2920204" cy="21137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4" t="67955" r="28906" b="5982"/>
          <a:stretch/>
        </p:blipFill>
        <p:spPr>
          <a:xfrm>
            <a:off x="6000826" y="2257176"/>
            <a:ext cx="1328739" cy="1290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53" t="69306" r="14219" b="5983"/>
          <a:stretch/>
        </p:blipFill>
        <p:spPr>
          <a:xfrm>
            <a:off x="6443663" y="3628925"/>
            <a:ext cx="1507242" cy="13305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97" t="69499" b="5596"/>
          <a:stretch/>
        </p:blipFill>
        <p:spPr>
          <a:xfrm>
            <a:off x="7460928" y="2647487"/>
            <a:ext cx="1399708" cy="131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6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4" name="Google Shape;1414;p35"/>
          <p:cNvGrpSpPr/>
          <p:nvPr/>
        </p:nvGrpSpPr>
        <p:grpSpPr>
          <a:xfrm>
            <a:off x="3376092" y="1381733"/>
            <a:ext cx="2392731" cy="2380033"/>
            <a:chOff x="3375638" y="1381738"/>
            <a:chExt cx="2392731" cy="2380033"/>
          </a:xfrm>
        </p:grpSpPr>
        <p:grpSp>
          <p:nvGrpSpPr>
            <p:cNvPr id="1415" name="Google Shape;1415;p35"/>
            <p:cNvGrpSpPr/>
            <p:nvPr/>
          </p:nvGrpSpPr>
          <p:grpSpPr>
            <a:xfrm>
              <a:off x="3375638" y="1381738"/>
              <a:ext cx="1090308" cy="1083256"/>
              <a:chOff x="3375638" y="1381738"/>
              <a:chExt cx="1090308" cy="1083256"/>
            </a:xfrm>
          </p:grpSpPr>
          <p:sp>
            <p:nvSpPr>
              <p:cNvPr id="1416" name="Google Shape;1416;p35"/>
              <p:cNvSpPr/>
              <p:nvPr/>
            </p:nvSpPr>
            <p:spPr>
              <a:xfrm>
                <a:off x="3576449" y="1575495"/>
                <a:ext cx="347901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6166" extrusionOk="0">
                    <a:moveTo>
                      <a:pt x="0" y="0"/>
                    </a:moveTo>
                    <a:lnTo>
                      <a:pt x="1679" y="6166"/>
                    </a:lnTo>
                    <a:lnTo>
                      <a:pt x="6166" y="15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17" name="Google Shape;1417;p35"/>
              <p:cNvSpPr/>
              <p:nvPr/>
            </p:nvSpPr>
            <p:spPr>
              <a:xfrm>
                <a:off x="3375638" y="1381738"/>
                <a:ext cx="1090308" cy="1083256"/>
              </a:xfrm>
              <a:custGeom>
                <a:avLst/>
                <a:gdLst/>
                <a:ahLst/>
                <a:cxnLst/>
                <a:rect l="l" t="t" r="r" b="b"/>
                <a:pathLst>
                  <a:path w="19324" h="19199" extrusionOk="0">
                    <a:moveTo>
                      <a:pt x="19324" y="1"/>
                    </a:moveTo>
                    <a:cubicBezTo>
                      <a:pt x="8672" y="1"/>
                      <a:pt x="0" y="8672"/>
                      <a:pt x="0" y="19199"/>
                    </a:cubicBezTo>
                    <a:lnTo>
                      <a:pt x="19324" y="19199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18" name="Google Shape;1418;p35"/>
              <p:cNvSpPr/>
              <p:nvPr/>
            </p:nvSpPr>
            <p:spPr>
              <a:xfrm>
                <a:off x="3676826" y="1646194"/>
                <a:ext cx="701445" cy="701445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12432" extrusionOk="0">
                    <a:moveTo>
                      <a:pt x="6266" y="0"/>
                    </a:moveTo>
                    <a:cubicBezTo>
                      <a:pt x="2808" y="0"/>
                      <a:pt x="1" y="2732"/>
                      <a:pt x="1" y="6166"/>
                    </a:cubicBezTo>
                    <a:cubicBezTo>
                      <a:pt x="1" y="9624"/>
                      <a:pt x="2808" y="12431"/>
                      <a:pt x="6266" y="12431"/>
                    </a:cubicBezTo>
                    <a:cubicBezTo>
                      <a:pt x="9600" y="12431"/>
                      <a:pt x="12432" y="9624"/>
                      <a:pt x="12432" y="6166"/>
                    </a:cubicBezTo>
                    <a:cubicBezTo>
                      <a:pt x="12432" y="2732"/>
                      <a:pt x="9600" y="0"/>
                      <a:pt x="6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19" name="Google Shape;1419;p35"/>
              <p:cNvSpPr/>
              <p:nvPr/>
            </p:nvSpPr>
            <p:spPr>
              <a:xfrm>
                <a:off x="3752424" y="1721549"/>
                <a:ext cx="548855" cy="545097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0878" extrusionOk="0">
                    <a:moveTo>
                      <a:pt x="5539" y="0"/>
                    </a:moveTo>
                    <a:cubicBezTo>
                      <a:pt x="2507" y="0"/>
                      <a:pt x="0" y="2406"/>
                      <a:pt x="0" y="5439"/>
                    </a:cubicBezTo>
                    <a:cubicBezTo>
                      <a:pt x="0" y="8471"/>
                      <a:pt x="2507" y="10877"/>
                      <a:pt x="5539" y="10877"/>
                    </a:cubicBezTo>
                    <a:cubicBezTo>
                      <a:pt x="8447" y="10877"/>
                      <a:pt x="10953" y="8471"/>
                      <a:pt x="10953" y="5439"/>
                    </a:cubicBezTo>
                    <a:cubicBezTo>
                      <a:pt x="10953" y="2406"/>
                      <a:pt x="8447" y="0"/>
                      <a:pt x="55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600" b="1" dirty="0" smtClean="0">
                    <a:solidFill>
                      <a:srgbClr val="E9E6E1"/>
                    </a:solidFill>
                    <a:latin typeface="Brush Script MT" panose="03060802040406070304" pitchFamily="66" charset="0"/>
                    <a:cs typeface="B Nazanin" panose="00000400000000000000" pitchFamily="2" charset="-78"/>
                  </a:rPr>
                  <a:t>عمیق</a:t>
                </a:r>
                <a:endParaRPr sz="1600" b="1" dirty="0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</p:grpSp>
        <p:grpSp>
          <p:nvGrpSpPr>
            <p:cNvPr id="1420" name="Google Shape;1420;p35"/>
            <p:cNvGrpSpPr/>
            <p:nvPr/>
          </p:nvGrpSpPr>
          <p:grpSpPr>
            <a:xfrm>
              <a:off x="4683703" y="1381738"/>
              <a:ext cx="1084666" cy="1083256"/>
              <a:chOff x="4683703" y="1381738"/>
              <a:chExt cx="1084666" cy="1083256"/>
            </a:xfrm>
          </p:grpSpPr>
          <p:sp>
            <p:nvSpPr>
              <p:cNvPr id="1421" name="Google Shape;1421;p35"/>
              <p:cNvSpPr/>
              <p:nvPr/>
            </p:nvSpPr>
            <p:spPr>
              <a:xfrm>
                <a:off x="5232365" y="1558512"/>
                <a:ext cx="347958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6166" extrusionOk="0">
                    <a:moveTo>
                      <a:pt x="6166" y="0"/>
                    </a:moveTo>
                    <a:lnTo>
                      <a:pt x="1" y="1655"/>
                    </a:lnTo>
                    <a:lnTo>
                      <a:pt x="4487" y="6166"/>
                    </a:lnTo>
                    <a:lnTo>
                      <a:pt x="61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2" name="Google Shape;1422;p35"/>
              <p:cNvSpPr/>
              <p:nvPr/>
            </p:nvSpPr>
            <p:spPr>
              <a:xfrm>
                <a:off x="4683703" y="1381738"/>
                <a:ext cx="1084666" cy="1083256"/>
              </a:xfrm>
              <a:custGeom>
                <a:avLst/>
                <a:gdLst/>
                <a:ahLst/>
                <a:cxnLst/>
                <a:rect l="l" t="t" r="r" b="b"/>
                <a:pathLst>
                  <a:path w="19224" h="19199" extrusionOk="0">
                    <a:moveTo>
                      <a:pt x="0" y="1"/>
                    </a:moveTo>
                    <a:lnTo>
                      <a:pt x="0" y="19199"/>
                    </a:lnTo>
                    <a:lnTo>
                      <a:pt x="19224" y="19199"/>
                    </a:lnTo>
                    <a:cubicBezTo>
                      <a:pt x="19224" y="8672"/>
                      <a:pt x="10552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3" name="Google Shape;1423;p35"/>
              <p:cNvSpPr/>
              <p:nvPr/>
            </p:nvSpPr>
            <p:spPr>
              <a:xfrm>
                <a:off x="4754401" y="1646194"/>
                <a:ext cx="695802" cy="701445"/>
              </a:xfrm>
              <a:custGeom>
                <a:avLst/>
                <a:gdLst/>
                <a:ahLst/>
                <a:cxnLst/>
                <a:rect l="l" t="t" r="r" b="b"/>
                <a:pathLst>
                  <a:path w="12332" h="12432" extrusionOk="0">
                    <a:moveTo>
                      <a:pt x="6166" y="0"/>
                    </a:moveTo>
                    <a:cubicBezTo>
                      <a:pt x="2732" y="0"/>
                      <a:pt x="1" y="2732"/>
                      <a:pt x="1" y="6166"/>
                    </a:cubicBezTo>
                    <a:cubicBezTo>
                      <a:pt x="1" y="9624"/>
                      <a:pt x="2732" y="12431"/>
                      <a:pt x="6166" y="12431"/>
                    </a:cubicBezTo>
                    <a:cubicBezTo>
                      <a:pt x="9625" y="12431"/>
                      <a:pt x="12331" y="9624"/>
                      <a:pt x="12331" y="6166"/>
                    </a:cubicBezTo>
                    <a:cubicBezTo>
                      <a:pt x="12331" y="2732"/>
                      <a:pt x="9625" y="0"/>
                      <a:pt x="6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4" name="Google Shape;1424;p35"/>
              <p:cNvSpPr/>
              <p:nvPr/>
            </p:nvSpPr>
            <p:spPr>
              <a:xfrm>
                <a:off x="4829750" y="1721549"/>
                <a:ext cx="545097" cy="545097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0878" extrusionOk="0">
                    <a:moveTo>
                      <a:pt x="5439" y="0"/>
                    </a:moveTo>
                    <a:cubicBezTo>
                      <a:pt x="2406" y="0"/>
                      <a:pt x="0" y="2406"/>
                      <a:pt x="0" y="5439"/>
                    </a:cubicBezTo>
                    <a:cubicBezTo>
                      <a:pt x="0" y="8471"/>
                      <a:pt x="2406" y="10877"/>
                      <a:pt x="5439" y="10877"/>
                    </a:cubicBezTo>
                    <a:cubicBezTo>
                      <a:pt x="8472" y="10877"/>
                      <a:pt x="10878" y="8471"/>
                      <a:pt x="10878" y="5439"/>
                    </a:cubicBezTo>
                    <a:cubicBezTo>
                      <a:pt x="10878" y="2406"/>
                      <a:pt x="8472" y="0"/>
                      <a:pt x="54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200" b="1" dirty="0" smtClean="0">
                    <a:solidFill>
                      <a:srgbClr val="E9E6E1"/>
                    </a:solidFill>
                    <a:latin typeface="Brush Script MT" panose="03060802040406070304" pitchFamily="66" charset="0"/>
                    <a:cs typeface="B Nazanin" panose="00000400000000000000" pitchFamily="2" charset="-78"/>
                  </a:rPr>
                  <a:t>کم‌عمق</a:t>
                </a:r>
                <a:endParaRPr sz="1200" b="1" dirty="0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</p:grpSp>
        <p:grpSp>
          <p:nvGrpSpPr>
            <p:cNvPr id="1425" name="Google Shape;1425;p35"/>
            <p:cNvGrpSpPr/>
            <p:nvPr/>
          </p:nvGrpSpPr>
          <p:grpSpPr>
            <a:xfrm>
              <a:off x="3394032" y="2665764"/>
              <a:ext cx="1083256" cy="1090365"/>
              <a:chOff x="3394032" y="2665764"/>
              <a:chExt cx="1083256" cy="1090365"/>
            </a:xfrm>
          </p:grpSpPr>
          <p:sp>
            <p:nvSpPr>
              <p:cNvPr id="1426" name="Google Shape;1426;p35"/>
              <p:cNvSpPr/>
              <p:nvPr/>
            </p:nvSpPr>
            <p:spPr>
              <a:xfrm>
                <a:off x="3587733" y="3231408"/>
                <a:ext cx="347958" cy="347958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6167" extrusionOk="0">
                    <a:moveTo>
                      <a:pt x="1680" y="1"/>
                    </a:moveTo>
                    <a:lnTo>
                      <a:pt x="1" y="6166"/>
                    </a:lnTo>
                    <a:lnTo>
                      <a:pt x="6166" y="4487"/>
                    </a:lnTo>
                    <a:lnTo>
                      <a:pt x="16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7" name="Google Shape;1427;p35"/>
              <p:cNvSpPr/>
              <p:nvPr/>
            </p:nvSpPr>
            <p:spPr>
              <a:xfrm>
                <a:off x="3394032" y="2665764"/>
                <a:ext cx="1083256" cy="1090365"/>
              </a:xfrm>
              <a:custGeom>
                <a:avLst/>
                <a:gdLst/>
                <a:ahLst/>
                <a:cxnLst/>
                <a:rect l="l" t="t" r="r" b="b"/>
                <a:pathLst>
                  <a:path w="19199" h="19325" extrusionOk="0">
                    <a:moveTo>
                      <a:pt x="0" y="1"/>
                    </a:moveTo>
                    <a:cubicBezTo>
                      <a:pt x="0" y="10652"/>
                      <a:pt x="8672" y="19324"/>
                      <a:pt x="19198" y="19324"/>
                    </a:cubicBezTo>
                    <a:lnTo>
                      <a:pt x="1919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8" name="Google Shape;1428;p35"/>
              <p:cNvSpPr/>
              <p:nvPr/>
            </p:nvSpPr>
            <p:spPr>
              <a:xfrm>
                <a:off x="3676826" y="2766197"/>
                <a:ext cx="701445" cy="695746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12331" extrusionOk="0">
                    <a:moveTo>
                      <a:pt x="6266" y="0"/>
                    </a:moveTo>
                    <a:cubicBezTo>
                      <a:pt x="2808" y="0"/>
                      <a:pt x="1" y="2707"/>
                      <a:pt x="1" y="6166"/>
                    </a:cubicBezTo>
                    <a:cubicBezTo>
                      <a:pt x="1" y="9599"/>
                      <a:pt x="2808" y="12331"/>
                      <a:pt x="6266" y="12331"/>
                    </a:cubicBezTo>
                    <a:cubicBezTo>
                      <a:pt x="9600" y="12331"/>
                      <a:pt x="12432" y="9599"/>
                      <a:pt x="12432" y="6166"/>
                    </a:cubicBezTo>
                    <a:cubicBezTo>
                      <a:pt x="12432" y="2707"/>
                      <a:pt x="9600" y="0"/>
                      <a:pt x="6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29" name="Google Shape;1429;p35"/>
              <p:cNvSpPr/>
              <p:nvPr/>
            </p:nvSpPr>
            <p:spPr>
              <a:xfrm>
                <a:off x="3752413" y="2841425"/>
                <a:ext cx="548855" cy="543894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0854" extrusionOk="0">
                    <a:moveTo>
                      <a:pt x="5539" y="1"/>
                    </a:moveTo>
                    <a:cubicBezTo>
                      <a:pt x="2507" y="1"/>
                      <a:pt x="0" y="2407"/>
                      <a:pt x="0" y="5440"/>
                    </a:cubicBezTo>
                    <a:cubicBezTo>
                      <a:pt x="0" y="8472"/>
                      <a:pt x="2507" y="10853"/>
                      <a:pt x="5539" y="10853"/>
                    </a:cubicBezTo>
                    <a:cubicBezTo>
                      <a:pt x="8447" y="10853"/>
                      <a:pt x="10953" y="8472"/>
                      <a:pt x="10953" y="5440"/>
                    </a:cubicBezTo>
                    <a:cubicBezTo>
                      <a:pt x="10953" y="2407"/>
                      <a:pt x="8447" y="1"/>
                      <a:pt x="55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600" b="1" dirty="0" smtClean="0">
                    <a:solidFill>
                      <a:srgbClr val="E9E6E1"/>
                    </a:solidFill>
                    <a:latin typeface="Brush Script MT" panose="03060802040406070304" pitchFamily="66" charset="0"/>
                    <a:cs typeface="B Nazanin" panose="00000400000000000000" pitchFamily="2" charset="-78"/>
                  </a:rPr>
                  <a:t>عمیق</a:t>
                </a:r>
                <a:endParaRPr sz="1600" b="1" dirty="0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</p:grpSp>
        <p:grpSp>
          <p:nvGrpSpPr>
            <p:cNvPr id="1430" name="Google Shape;1430;p35"/>
            <p:cNvGrpSpPr/>
            <p:nvPr/>
          </p:nvGrpSpPr>
          <p:grpSpPr>
            <a:xfrm>
              <a:off x="4672362" y="2677105"/>
              <a:ext cx="1084723" cy="1084666"/>
              <a:chOff x="4672362" y="2677105"/>
              <a:chExt cx="1084723" cy="1084666"/>
            </a:xfrm>
          </p:grpSpPr>
          <p:sp>
            <p:nvSpPr>
              <p:cNvPr id="1431" name="Google Shape;1431;p35"/>
              <p:cNvSpPr/>
              <p:nvPr/>
            </p:nvSpPr>
            <p:spPr>
              <a:xfrm>
                <a:off x="5243706" y="3220123"/>
                <a:ext cx="347901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6166" extrusionOk="0">
                    <a:moveTo>
                      <a:pt x="4486" y="0"/>
                    </a:moveTo>
                    <a:lnTo>
                      <a:pt x="0" y="4486"/>
                    </a:lnTo>
                    <a:lnTo>
                      <a:pt x="6166" y="6166"/>
                    </a:lnTo>
                    <a:lnTo>
                      <a:pt x="6166" y="6166"/>
                    </a:lnTo>
                    <a:lnTo>
                      <a:pt x="4486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32" name="Google Shape;1432;p35"/>
              <p:cNvSpPr/>
              <p:nvPr/>
            </p:nvSpPr>
            <p:spPr>
              <a:xfrm>
                <a:off x="4672362" y="2677105"/>
                <a:ext cx="1084723" cy="1084666"/>
              </a:xfrm>
              <a:custGeom>
                <a:avLst/>
                <a:gdLst/>
                <a:ahLst/>
                <a:cxnLst/>
                <a:rect l="l" t="t" r="r" b="b"/>
                <a:pathLst>
                  <a:path w="19225" h="19224" extrusionOk="0">
                    <a:moveTo>
                      <a:pt x="1" y="0"/>
                    </a:moveTo>
                    <a:lnTo>
                      <a:pt x="1" y="19223"/>
                    </a:lnTo>
                    <a:cubicBezTo>
                      <a:pt x="10653" y="19223"/>
                      <a:pt x="19224" y="10652"/>
                      <a:pt x="19224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33" name="Google Shape;1433;p35"/>
              <p:cNvSpPr/>
              <p:nvPr/>
            </p:nvSpPr>
            <p:spPr>
              <a:xfrm>
                <a:off x="4754401" y="2766197"/>
                <a:ext cx="695802" cy="695746"/>
              </a:xfrm>
              <a:custGeom>
                <a:avLst/>
                <a:gdLst/>
                <a:ahLst/>
                <a:cxnLst/>
                <a:rect l="l" t="t" r="r" b="b"/>
                <a:pathLst>
                  <a:path w="12332" h="12331" extrusionOk="0">
                    <a:moveTo>
                      <a:pt x="6166" y="0"/>
                    </a:moveTo>
                    <a:cubicBezTo>
                      <a:pt x="2732" y="0"/>
                      <a:pt x="1" y="2707"/>
                      <a:pt x="1" y="6166"/>
                    </a:cubicBezTo>
                    <a:cubicBezTo>
                      <a:pt x="1" y="9599"/>
                      <a:pt x="2732" y="12331"/>
                      <a:pt x="6166" y="12331"/>
                    </a:cubicBezTo>
                    <a:cubicBezTo>
                      <a:pt x="9625" y="12331"/>
                      <a:pt x="12331" y="9599"/>
                      <a:pt x="12331" y="6166"/>
                    </a:cubicBezTo>
                    <a:cubicBezTo>
                      <a:pt x="12331" y="2707"/>
                      <a:pt x="9625" y="0"/>
                      <a:pt x="6166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  <p:sp>
            <p:nvSpPr>
              <p:cNvPr id="1434" name="Google Shape;1434;p35"/>
              <p:cNvSpPr/>
              <p:nvPr/>
            </p:nvSpPr>
            <p:spPr>
              <a:xfrm>
                <a:off x="4827875" y="2839542"/>
                <a:ext cx="548849" cy="547666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0854" extrusionOk="0">
                    <a:moveTo>
                      <a:pt x="5439" y="1"/>
                    </a:moveTo>
                    <a:cubicBezTo>
                      <a:pt x="2406" y="1"/>
                      <a:pt x="0" y="2407"/>
                      <a:pt x="0" y="5440"/>
                    </a:cubicBezTo>
                    <a:cubicBezTo>
                      <a:pt x="0" y="8472"/>
                      <a:pt x="2406" y="10853"/>
                      <a:pt x="5439" y="10853"/>
                    </a:cubicBezTo>
                    <a:cubicBezTo>
                      <a:pt x="8472" y="10853"/>
                      <a:pt x="10878" y="8472"/>
                      <a:pt x="10878" y="5440"/>
                    </a:cubicBezTo>
                    <a:cubicBezTo>
                      <a:pt x="10878" y="2407"/>
                      <a:pt x="8472" y="1"/>
                      <a:pt x="5439" y="1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1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a-IR" sz="1600" b="1" dirty="0" smtClean="0">
                    <a:solidFill>
                      <a:srgbClr val="E9E6E1"/>
                    </a:solidFill>
                    <a:latin typeface="Brush Script MT" panose="03060802040406070304" pitchFamily="66" charset="0"/>
                    <a:cs typeface="B Nazanin" panose="00000400000000000000" pitchFamily="2" charset="-78"/>
                  </a:rPr>
                  <a:t>عمیق</a:t>
                </a:r>
                <a:endParaRPr sz="1600" b="1" dirty="0">
                  <a:solidFill>
                    <a:srgbClr val="E9E6E1"/>
                  </a:solidFill>
                  <a:latin typeface="Brush Script MT" panose="03060802040406070304" pitchFamily="66" charset="0"/>
                  <a:cs typeface="B Nazanin" panose="00000400000000000000" pitchFamily="2" charset="-78"/>
                </a:endParaRPr>
              </a:p>
            </p:txBody>
          </p:sp>
        </p:grpSp>
      </p:grpSp>
      <p:sp>
        <p:nvSpPr>
          <p:cNvPr id="1462" name="Google Shape;1462;p35"/>
          <p:cNvSpPr txBox="1">
            <a:spLocks noGrp="1"/>
          </p:cNvSpPr>
          <p:nvPr>
            <p:ph type="ctrTitle"/>
          </p:nvPr>
        </p:nvSpPr>
        <p:spPr>
          <a:xfrm flipH="1">
            <a:off x="644969" y="90497"/>
            <a:ext cx="7854062" cy="9453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1"/>
            <a:r>
              <a:rPr lang="fa-IR" b="1" dirty="0">
                <a:cs typeface="B Nazanin" panose="00000400000000000000" pitchFamily="2" charset="-78"/>
              </a:rPr>
              <a:t>الگوریتم‌های </a:t>
            </a:r>
            <a:r>
              <a:rPr lang="fa-IR" b="1" dirty="0" smtClean="0">
                <a:cs typeface="B Nazanin" panose="00000400000000000000" pitchFamily="2" charset="-78"/>
              </a:rPr>
              <a:t>نظارت‌نشده</a:t>
            </a:r>
            <a:endParaRPr b="1" dirty="0">
              <a:latin typeface="Calibri" panose="020F0502020204030204" pitchFamily="34" charset="0"/>
              <a:cs typeface="DecoType Thuluth" panose="02010000000000000000" pitchFamily="2" charset="-7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B9942B-8114-41F9-BD17-2186D4336F4D}"/>
              </a:ext>
            </a:extLst>
          </p:cNvPr>
          <p:cNvSpPr/>
          <p:nvPr/>
        </p:nvSpPr>
        <p:spPr>
          <a:xfrm>
            <a:off x="523588" y="1321332"/>
            <a:ext cx="2613891" cy="10832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2000" dirty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شبکه‌های خصمانه تولیدی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6B421A9-A548-4160-9377-0B6822BD1D06}"/>
              </a:ext>
            </a:extLst>
          </p:cNvPr>
          <p:cNvSpPr/>
          <p:nvPr/>
        </p:nvSpPr>
        <p:spPr>
          <a:xfrm>
            <a:off x="6007437" y="1321331"/>
            <a:ext cx="2613891" cy="108325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2000" dirty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مدل </a:t>
            </a:r>
            <a:r>
              <a:rPr lang="en-US" sz="2000" dirty="0" smtClean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k</a:t>
            </a:r>
            <a:r>
              <a:rPr lang="fa-IR" sz="2000" dirty="0" smtClean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-میانگین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B0D56C-6FBC-462A-AE1E-EEE2EED4B3F8}"/>
              </a:ext>
            </a:extLst>
          </p:cNvPr>
          <p:cNvSpPr/>
          <p:nvPr/>
        </p:nvSpPr>
        <p:spPr>
          <a:xfrm>
            <a:off x="522673" y="3065192"/>
            <a:ext cx="2613891" cy="10832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2000" dirty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ماشین بولتزمن محدود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6B421A9-A548-4160-9377-0B6822BD1D06}"/>
              </a:ext>
            </a:extLst>
          </p:cNvPr>
          <p:cNvSpPr/>
          <p:nvPr/>
        </p:nvSpPr>
        <p:spPr>
          <a:xfrm>
            <a:off x="6007436" y="3065192"/>
            <a:ext cx="2613891" cy="1083256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2000" dirty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خود رمزگذار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۱۵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1" grpId="0" animBg="1"/>
      <p:bldP spid="52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۶</a:t>
            </a:r>
            <a:endParaRPr lang="en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2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۱۶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385" y="2093223"/>
            <a:ext cx="2820567" cy="243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73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31"/>
          <p:cNvSpPr txBox="1">
            <a:spLocks noGrp="1"/>
          </p:cNvSpPr>
          <p:nvPr>
            <p:ph type="ctrTitle"/>
          </p:nvPr>
        </p:nvSpPr>
        <p:spPr>
          <a:xfrm flipH="1">
            <a:off x="625917" y="54675"/>
            <a:ext cx="8106602" cy="1046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 rtl="1"/>
            <a:r>
              <a:rPr lang="fa-IR" sz="3600" b="1" dirty="0" smtClean="0">
                <a:latin typeface="IRANSans" panose="02040503050201020203" pitchFamily="18" charset="-78"/>
                <a:cs typeface="B Nazanin" panose="00000400000000000000" pitchFamily="2" charset="-78"/>
              </a:rPr>
              <a:t>مقایسه‌ی الگوریتم‌ها</a:t>
            </a:r>
            <a:endParaRPr lang="fa-IR" sz="3600" b="1" dirty="0">
              <a:latin typeface="IRANSans" panose="02040503050201020203" pitchFamily="18" charset="-78"/>
              <a:cs typeface="B Nazanin" panose="00000400000000000000" pitchFamily="2" charset="-78"/>
            </a:endParaRPr>
          </a:p>
        </p:txBody>
      </p:sp>
      <p:sp>
        <p:nvSpPr>
          <p:cNvPr id="1252" name="Google Shape;1252;p31"/>
          <p:cNvSpPr txBox="1"/>
          <p:nvPr/>
        </p:nvSpPr>
        <p:spPr>
          <a:xfrm>
            <a:off x="1954966" y="1626250"/>
            <a:ext cx="433919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solidFill>
                  <a:schemeClr val="dk1"/>
                </a:solidFill>
                <a:latin typeface="Calibri" panose="020F0502020204030204" pitchFamily="34" charset="0"/>
                <a:ea typeface="Barlow Condensed SemiBold"/>
                <a:cs typeface="B Nazanin" panose="00000400000000000000" pitchFamily="2" charset="-78"/>
                <a:sym typeface="Barlow Condensed SemiBold"/>
              </a:rPr>
              <a:t>انواع </a:t>
            </a:r>
            <a:r>
              <a:rPr lang="fa-IR" sz="2400" b="1" dirty="0" smtClean="0">
                <a:solidFill>
                  <a:schemeClr val="dk1"/>
                </a:solidFill>
                <a:latin typeface="Calibri" panose="020F0502020204030204" pitchFamily="34" charset="0"/>
                <a:ea typeface="Barlow Condensed SemiBold"/>
                <a:cs typeface="B Nazanin" panose="00000400000000000000" pitchFamily="2" charset="-78"/>
                <a:sym typeface="Barlow Condensed SemiBold"/>
              </a:rPr>
              <a:t>داده‌های پردازشی</a:t>
            </a:r>
            <a:endParaRPr sz="2400" b="1" dirty="0">
              <a:solidFill>
                <a:schemeClr val="dk1"/>
              </a:solidFill>
              <a:latin typeface="Calibri" panose="020F0502020204030204" pitchFamily="34" charset="0"/>
              <a:ea typeface="Barlow Condensed SemiBold"/>
              <a:cs typeface="B Nazanin" panose="00000400000000000000" pitchFamily="2" charset="-78"/>
              <a:sym typeface="Barlow Condensed SemiBold"/>
            </a:endParaRPr>
          </a:p>
        </p:txBody>
      </p:sp>
      <p:sp>
        <p:nvSpPr>
          <p:cNvPr id="1254" name="Google Shape;1254;p31"/>
          <p:cNvSpPr txBox="1"/>
          <p:nvPr/>
        </p:nvSpPr>
        <p:spPr>
          <a:xfrm>
            <a:off x="1195795" y="2293049"/>
            <a:ext cx="5417866" cy="214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بسته (</a:t>
            </a:r>
            <a:r>
              <a:rPr lang="en-US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Packet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)</a:t>
            </a:r>
            <a:endParaRPr lang="en-US" sz="1800" dirty="0" smtClean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جریان (</a:t>
            </a:r>
            <a:r>
              <a:rPr lang="en-US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Flow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)</a:t>
            </a:r>
            <a:endParaRPr lang="fa-IR" sz="1800" dirty="0" smtClean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نشست (</a:t>
            </a:r>
            <a:r>
              <a:rPr lang="en-US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Session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)</a:t>
            </a:r>
            <a:endParaRPr lang="fa-IR" sz="1800" dirty="0" smtClean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وقایع ثبت شده (</a:t>
            </a:r>
            <a:r>
              <a:rPr lang="en-US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Log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)</a:t>
            </a:r>
            <a:endParaRPr lang="fa-IR" sz="1800" dirty="0" smtClean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cxnSp>
        <p:nvCxnSpPr>
          <p:cNvPr id="14" name="Google Shape;1251;p31">
            <a:extLst>
              <a:ext uri="{FF2B5EF4-FFF2-40B4-BE49-F238E27FC236}">
                <a16:creationId xmlns:a16="http://schemas.microsoft.com/office/drawing/2014/main" id="{46E2C5B8-96E9-4874-9BDD-88CCE068375F}"/>
              </a:ext>
            </a:extLst>
          </p:cNvPr>
          <p:cNvCxnSpPr>
            <a:cxnSpLocks/>
          </p:cNvCxnSpPr>
          <p:nvPr/>
        </p:nvCxnSpPr>
        <p:spPr>
          <a:xfrm>
            <a:off x="1142455" y="2293049"/>
            <a:ext cx="5417866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" name="Google Shape;1169;p29">
            <a:extLst>
              <a:ext uri="{FF2B5EF4-FFF2-40B4-BE49-F238E27FC236}">
                <a16:creationId xmlns:a16="http://schemas.microsoft.com/office/drawing/2014/main" id="{1030465E-C6AC-4A49-B4B9-EC09208D475B}"/>
              </a:ext>
            </a:extLst>
          </p:cNvPr>
          <p:cNvGrpSpPr/>
          <p:nvPr/>
        </p:nvGrpSpPr>
        <p:grpSpPr>
          <a:xfrm>
            <a:off x="6950635" y="1801869"/>
            <a:ext cx="980695" cy="982361"/>
            <a:chOff x="917250" y="2165250"/>
            <a:chExt cx="980695" cy="982361"/>
          </a:xfrm>
        </p:grpSpPr>
        <p:sp>
          <p:nvSpPr>
            <p:cNvPr id="21" name="Google Shape;1170;p29">
              <a:extLst>
                <a:ext uri="{FF2B5EF4-FFF2-40B4-BE49-F238E27FC236}">
                  <a16:creationId xmlns:a16="http://schemas.microsoft.com/office/drawing/2014/main" id="{0BF15D74-8454-4012-A50D-3CAAD639D983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  <p:sp>
          <p:nvSpPr>
            <p:cNvPr id="22" name="Google Shape;1171;p29">
              <a:extLst>
                <a:ext uri="{FF2B5EF4-FFF2-40B4-BE49-F238E27FC236}">
                  <a16:creationId xmlns:a16="http://schemas.microsoft.com/office/drawing/2014/main" id="{489E87C6-1C7D-4445-8F34-642081562E3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cs typeface="B Nazanin" panose="00000400000000000000" pitchFamily="2" charset="-78"/>
              </a:endParaRPr>
            </a:p>
          </p:txBody>
        </p:sp>
      </p:grpSp>
      <p:grpSp>
        <p:nvGrpSpPr>
          <p:cNvPr id="31" name="Google Shape;8909;p54"/>
          <p:cNvGrpSpPr/>
          <p:nvPr/>
        </p:nvGrpSpPr>
        <p:grpSpPr>
          <a:xfrm>
            <a:off x="7216791" y="2093119"/>
            <a:ext cx="441309" cy="413485"/>
            <a:chOff x="-2671375" y="3597450"/>
            <a:chExt cx="292250" cy="291450"/>
          </a:xfrm>
          <a:solidFill>
            <a:schemeClr val="bg1"/>
          </a:solidFill>
        </p:grpSpPr>
        <p:sp>
          <p:nvSpPr>
            <p:cNvPr id="32" name="Google Shape;8910;p5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911;p5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49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۷</a:t>
            </a:r>
            <a:endParaRPr lang="en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2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۱۸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27" b="89854" l="7955" r="92273">
                        <a14:foregroundMark x1="84432" y1="7531" x2="92386" y2="14017"/>
                        <a14:foregroundMark x1="7955" y1="14854" x2="11818" y2="16632"/>
                        <a14:foregroundMark x1="11705" y1="83054" x2="24773" y2="83996"/>
                        <a14:foregroundMark x1="9432" y1="81067" x2="18750" y2="75314"/>
                        <a14:foregroundMark x1="15000" y1="80649" x2="23295" y2="80544"/>
                        <a14:foregroundMark x1="15795" y1="86297" x2="21364" y2="86820"/>
                        <a14:foregroundMark x1="82386" y1="75000" x2="87841" y2="81485"/>
                        <a14:foregroundMark x1="82614" y1="80126" x2="84659" y2="82950"/>
                        <a14:foregroundMark x1="86250" y1="77092" x2="89545" y2="79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8088">
            <a:off x="5905055" y="1553934"/>
            <a:ext cx="3051156" cy="331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27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72464-71B0-4023-AB60-42F532561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357" y="305198"/>
            <a:ext cx="4940340" cy="883920"/>
          </a:xfrm>
        </p:spPr>
        <p:txBody>
          <a:bodyPr/>
          <a:lstStyle/>
          <a:p>
            <a:pPr algn="r" rtl="1"/>
            <a:r>
              <a:rPr lang="fa-IR" sz="3600" b="1" dirty="0" smtClean="0">
                <a:latin typeface="IRANSans" panose="02040503050201020203" pitchFamily="18" charset="-78"/>
                <a:cs typeface="B Nazanin" panose="00000400000000000000" pitchFamily="2" charset="-78"/>
              </a:rPr>
              <a:t>نتیجه‌گیری و جمع‌بندی</a:t>
            </a:r>
            <a:r>
              <a:rPr lang="fa-IR" sz="32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600" b="1" dirty="0" smtClean="0">
                <a:latin typeface="IRANSans" panose="02040503050201020203" pitchFamily="18" charset="-78"/>
                <a:cs typeface="B Nazanin" panose="00000400000000000000" pitchFamily="2" charset="-78"/>
              </a:rPr>
              <a:t>مباحث</a:t>
            </a:r>
            <a:endParaRPr lang="en-US" sz="3600" b="1" dirty="0">
              <a:latin typeface="IRANSans" panose="02040503050201020203" pitchFamily="18" charset="-78"/>
              <a:cs typeface="B Nazanin" panose="00000400000000000000" pitchFamily="2" charset="-78"/>
            </a:endParaRPr>
          </a:p>
        </p:txBody>
      </p:sp>
      <p:grpSp>
        <p:nvGrpSpPr>
          <p:cNvPr id="3" name="Google Shape;1353;p34">
            <a:extLst>
              <a:ext uri="{FF2B5EF4-FFF2-40B4-BE49-F238E27FC236}">
                <a16:creationId xmlns:a16="http://schemas.microsoft.com/office/drawing/2014/main" id="{50DE57B7-7567-4B49-ADFE-6DA8B6B0D6BC}"/>
              </a:ext>
            </a:extLst>
          </p:cNvPr>
          <p:cNvGrpSpPr/>
          <p:nvPr/>
        </p:nvGrpSpPr>
        <p:grpSpPr>
          <a:xfrm>
            <a:off x="7907021" y="234950"/>
            <a:ext cx="952549" cy="954168"/>
            <a:chOff x="917250" y="2165250"/>
            <a:chExt cx="980695" cy="982361"/>
          </a:xfrm>
          <a:solidFill>
            <a:schemeClr val="accent4"/>
          </a:solidFill>
        </p:grpSpPr>
        <p:sp>
          <p:nvSpPr>
            <p:cNvPr id="4" name="Google Shape;1354;p34">
              <a:extLst>
                <a:ext uri="{FF2B5EF4-FFF2-40B4-BE49-F238E27FC236}">
                  <a16:creationId xmlns:a16="http://schemas.microsoft.com/office/drawing/2014/main" id="{69E45F79-64BE-4907-8061-697296DFACB9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  <p:sp>
          <p:nvSpPr>
            <p:cNvPr id="5" name="Google Shape;1355;p34">
              <a:extLst>
                <a:ext uri="{FF2B5EF4-FFF2-40B4-BE49-F238E27FC236}">
                  <a16:creationId xmlns:a16="http://schemas.microsoft.com/office/drawing/2014/main" id="{67008756-C539-4FA0-83D2-B47500D1CDA5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2074157" y="1428344"/>
            <a:ext cx="6669087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 rtl="1">
              <a:buClr>
                <a:schemeClr val="bg2"/>
              </a:buClr>
            </a:pPr>
            <a:r>
              <a:rPr lang="fa-IR" sz="2200" dirty="0" smtClean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حال می‌توانیم به کمک مطالعاتی که داشتیم، در شرایط مختلف مناسب‌ترین الگوریتم را انتخاب کنیم. این انتخاب با توجه به نکات زیر می‌تواند باشد:</a:t>
            </a:r>
          </a:p>
        </p:txBody>
      </p:sp>
      <p:grpSp>
        <p:nvGrpSpPr>
          <p:cNvPr id="7" name="Google Shape;4573;p45"/>
          <p:cNvGrpSpPr/>
          <p:nvPr/>
        </p:nvGrpSpPr>
        <p:grpSpPr>
          <a:xfrm>
            <a:off x="8149189" y="492919"/>
            <a:ext cx="459030" cy="436070"/>
            <a:chOff x="2085450" y="2057100"/>
            <a:chExt cx="481900" cy="423500"/>
          </a:xfrm>
          <a:solidFill>
            <a:schemeClr val="bg1"/>
          </a:solidFill>
        </p:grpSpPr>
        <p:sp>
          <p:nvSpPr>
            <p:cNvPr id="8" name="Google Shape;4574;p4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4575;p4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4576;p4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2437651" y="2400707"/>
            <a:ext cx="5468850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r" rtl="1">
              <a:buClr>
                <a:schemeClr val="bg2"/>
              </a:buClr>
              <a:buFont typeface="Wingdings" panose="05000000000000000000" pitchFamily="2" charset="2"/>
              <a:buChar char="ü"/>
            </a:pPr>
            <a:r>
              <a:rPr lang="fa-IR" sz="2200" dirty="0" smtClean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عملکرد الگوریتم‌ها و مزایا و معایب هر یک از آن‌ها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1951754" y="2844026"/>
            <a:ext cx="5468850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r" rtl="1">
              <a:buClr>
                <a:schemeClr val="bg2"/>
              </a:buClr>
              <a:buFont typeface="Wingdings" panose="05000000000000000000" pitchFamily="2" charset="2"/>
              <a:buChar char="ü"/>
            </a:pPr>
            <a:r>
              <a:rPr lang="fa-IR" sz="2200" dirty="0" smtClean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توجه به انواع داده‌هایی که با آن‌ها سر و کار داریم</a:t>
            </a:r>
            <a:endParaRPr lang="fa-IR" sz="2200" dirty="0" smtClean="0">
              <a:solidFill>
                <a:schemeClr val="bg2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1465857" y="3287345"/>
            <a:ext cx="5468850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r" rtl="1">
              <a:buClr>
                <a:schemeClr val="bg2"/>
              </a:buClr>
              <a:buFont typeface="Wingdings" panose="05000000000000000000" pitchFamily="2" charset="2"/>
              <a:buChar char="ü"/>
            </a:pPr>
            <a:r>
              <a:rPr lang="fa-IR" sz="2200" dirty="0" smtClean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توانایی بهبود بخشیدن به الگوریتم موردنظر</a:t>
            </a:r>
            <a:endParaRPr lang="fa-IR" sz="2200" dirty="0" smtClean="0">
              <a:solidFill>
                <a:schemeClr val="bg2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1012536" y="3738803"/>
            <a:ext cx="5468850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r" rtl="1">
              <a:buClr>
                <a:schemeClr val="bg2"/>
              </a:buClr>
              <a:buFont typeface="Wingdings" panose="05000000000000000000" pitchFamily="2" charset="2"/>
              <a:buChar char="ü"/>
            </a:pPr>
            <a:r>
              <a:rPr lang="fa-IR" sz="2200" dirty="0" smtClean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توجه به هزینه، پیچیدگی و منابع مورد نیاز هر الگوریتم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40B9D7-C7F3-40E4-935A-580F0D787A1F}"/>
              </a:ext>
            </a:extLst>
          </p:cNvPr>
          <p:cNvSpPr/>
          <p:nvPr/>
        </p:nvSpPr>
        <p:spPr>
          <a:xfrm>
            <a:off x="469396" y="4173983"/>
            <a:ext cx="5468850" cy="4433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r" rtl="1">
              <a:buClr>
                <a:schemeClr val="bg2"/>
              </a:buClr>
              <a:buFont typeface="Wingdings" panose="05000000000000000000" pitchFamily="2" charset="2"/>
              <a:buChar char="ü"/>
            </a:pPr>
            <a:r>
              <a:rPr lang="fa-IR" sz="2200" dirty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استفاده‌ی ترکیبی از الگوریتم‌ها (</a:t>
            </a:r>
            <a:r>
              <a:rPr lang="en-US" sz="2200" dirty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Hybrid</a:t>
            </a:r>
            <a:r>
              <a:rPr lang="fa-IR" sz="2200" dirty="0">
                <a:solidFill>
                  <a:schemeClr val="bg2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)</a:t>
            </a:r>
          </a:p>
        </p:txBody>
      </p:sp>
      <p:sp>
        <p:nvSpPr>
          <p:cNvPr id="18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۱۹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32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  <a:endParaRPr lang="fa-IR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800" b="1" dirty="0" smtClean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j-lt"/>
                <a:cs typeface="B Nazanin" panose="00000400000000000000" pitchFamily="2" charset="-78"/>
              </a:rPr>
              <a:t>۱</a:t>
            </a:r>
            <a:endParaRPr lang="en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j-lt"/>
              <a:cs typeface="B Nazanin" panose="00000400000000000000" pitchFamily="2" charset="-78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 smtClean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  <a:endParaRPr lang="fa-IR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3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4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6" b="89327" l="1508" r="89907">
                        <a14:foregroundMark x1="14733" y1="14269" x2="40023" y2="38051"/>
                        <a14:foregroundMark x1="6265" y1="2784" x2="9629" y2="6613"/>
                        <a14:foregroundMark x1="14037" y1="1508" x2="17285" y2="13689"/>
                        <a14:foregroundMark x1="3364" y1="12297" x2="11485" y2="15893"/>
                        <a14:foregroundMark x1="35267" y1="29118" x2="58701" y2="20998"/>
                        <a14:foregroundMark x1="28422" y1="23550" x2="35615" y2="29698"/>
                        <a14:foregroundMark x1="90139" y1="48144" x2="89907" y2="48608"/>
                        <a14:foregroundMark x1="44780" y1="28886" x2="69374" y2="29582"/>
                        <a14:foregroundMark x1="55684" y1="25174" x2="80626" y2="48376"/>
                        <a14:foregroundMark x1="62877" y1="24478" x2="78654" y2="40603"/>
                        <a14:foregroundMark x1="41183" y1="27958" x2="83411" y2="51740"/>
                        <a14:foregroundMark x1="40719" y1="31323" x2="77030" y2="55336"/>
                        <a14:foregroundMark x1="38979" y1="33991" x2="77146" y2="59281"/>
                        <a14:foregroundMark x1="77030" y1="63689" x2="32367" y2="31439"/>
                        <a14:foregroundMark x1="28654" y1="35151" x2="75754" y2="64965"/>
                        <a14:foregroundMark x1="70650" y1="65661" x2="27146" y2="38979"/>
                        <a14:foregroundMark x1="26914" y1="43387" x2="68794" y2="71694"/>
                        <a14:foregroundMark x1="63109" y1="71810" x2="22158" y2="45360"/>
                        <a14:foregroundMark x1="22738" y1="48840" x2="58469" y2="73202"/>
                        <a14:foregroundMark x1="57309" y1="73782" x2="23434" y2="54872"/>
                        <a14:foregroundMark x1="13921" y1="812" x2="14849" y2="928"/>
                        <a14:foregroundMark x1="1856" y1="11253" x2="1508" y2="12761"/>
                        <a14:foregroundMark x1="21114" y1="61369" x2="48028" y2="78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340" y="2088923"/>
            <a:ext cx="2928620" cy="2928620"/>
          </a:xfrm>
          <a:prstGeom prst="rect">
            <a:avLst/>
          </a:prstGeom>
          <a:effectLst>
            <a:softEdge rad="0"/>
          </a:effectLst>
        </p:spPr>
      </p:pic>
      <p:sp>
        <p:nvSpPr>
          <p:cNvPr id="26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۲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۸</a:t>
            </a:r>
            <a:endParaRPr lang="en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2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۲۰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15" b="89970" l="10000" r="90000">
                        <a14:foregroundMark x1="28659" y1="19605" x2="34512" y2="28419"/>
                        <a14:foregroundMark x1="21951" y1="44377" x2="30000" y2="44377"/>
                        <a14:foregroundMark x1="51220" y1="8815" x2="51098" y2="14742"/>
                        <a14:foregroundMark x1="71585" y1="20365" x2="66463" y2="25836"/>
                        <a14:foregroundMark x1="75976" y1="45289" x2="78049" y2="45289"/>
                        <a14:foregroundMark x1="74146" y1="45897" x2="75488" y2="45593"/>
                        <a14:foregroundMark x1="48537" y1="33739" x2="53049" y2="31459"/>
                        <a14:foregroundMark x1="57073" y1="21733" x2="57073" y2="24924"/>
                        <a14:foregroundMark x1="38780" y1="36018" x2="35976" y2="43465"/>
                        <a14:foregroundMark x1="46829" y1="78571" x2="50976" y2="78571"/>
                        <a14:foregroundMark x1="48171" y1="81611" x2="50122" y2="81611"/>
                        <a14:foregroundMark x1="48659" y1="84195" x2="50366" y2="84195"/>
                        <a14:foregroundMark x1="47805" y1="87994" x2="49878" y2="87842"/>
                        <a14:backgroundMark x1="44756" y1="90881" x2="48537" y2="925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75" r="16609" b="4902"/>
          <a:stretch/>
        </p:blipFill>
        <p:spPr>
          <a:xfrm>
            <a:off x="6080761" y="1714306"/>
            <a:ext cx="2748448" cy="316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45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8"/>
          <p:cNvSpPr txBox="1">
            <a:spLocks noGrp="1"/>
          </p:cNvSpPr>
          <p:nvPr>
            <p:ph type="ctrTitle"/>
          </p:nvPr>
        </p:nvSpPr>
        <p:spPr>
          <a:xfrm>
            <a:off x="5623561" y="291100"/>
            <a:ext cx="282702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21" name="Google Shape;1347;p34">
            <a:extLst>
              <a:ext uri="{FF2B5EF4-FFF2-40B4-BE49-F238E27FC236}">
                <a16:creationId xmlns:a16="http://schemas.microsoft.com/office/drawing/2014/main" id="{7699BFB7-DB46-4AEB-9740-A8FA3836F291}"/>
              </a:ext>
            </a:extLst>
          </p:cNvPr>
          <p:cNvGrpSpPr/>
          <p:nvPr/>
        </p:nvGrpSpPr>
        <p:grpSpPr>
          <a:xfrm>
            <a:off x="7801976" y="3676673"/>
            <a:ext cx="952549" cy="954168"/>
            <a:chOff x="917250" y="2165250"/>
            <a:chExt cx="980695" cy="982361"/>
          </a:xfrm>
        </p:grpSpPr>
        <p:sp>
          <p:nvSpPr>
            <p:cNvPr id="22" name="Google Shape;1348;p34">
              <a:extLst>
                <a:ext uri="{FF2B5EF4-FFF2-40B4-BE49-F238E27FC236}">
                  <a16:creationId xmlns:a16="http://schemas.microsoft.com/office/drawing/2014/main" id="{EFE23334-CFD9-48FB-A0D6-7188B4DF7201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Google Shape;1349;p34">
              <a:extLst>
                <a:ext uri="{FF2B5EF4-FFF2-40B4-BE49-F238E27FC236}">
                  <a16:creationId xmlns:a16="http://schemas.microsoft.com/office/drawing/2014/main" id="{B0C19A66-73B2-4D3A-ACCD-26B278431FDC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4" name="Google Shape;1350;p34">
            <a:extLst>
              <a:ext uri="{FF2B5EF4-FFF2-40B4-BE49-F238E27FC236}">
                <a16:creationId xmlns:a16="http://schemas.microsoft.com/office/drawing/2014/main" id="{4741F9D5-5667-4E57-A481-A104A3FAEC9A}"/>
              </a:ext>
            </a:extLst>
          </p:cNvPr>
          <p:cNvGrpSpPr/>
          <p:nvPr/>
        </p:nvGrpSpPr>
        <p:grpSpPr>
          <a:xfrm>
            <a:off x="7801976" y="1512772"/>
            <a:ext cx="952549" cy="954168"/>
            <a:chOff x="917250" y="2165250"/>
            <a:chExt cx="980695" cy="982361"/>
          </a:xfrm>
        </p:grpSpPr>
        <p:sp>
          <p:nvSpPr>
            <p:cNvPr id="25" name="Google Shape;1351;p34">
              <a:extLst>
                <a:ext uri="{FF2B5EF4-FFF2-40B4-BE49-F238E27FC236}">
                  <a16:creationId xmlns:a16="http://schemas.microsoft.com/office/drawing/2014/main" id="{CACA21A9-1EC5-4207-957A-7AF7A9D7135B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Google Shape;1352;p34">
              <a:extLst>
                <a:ext uri="{FF2B5EF4-FFF2-40B4-BE49-F238E27FC236}">
                  <a16:creationId xmlns:a16="http://schemas.microsoft.com/office/drawing/2014/main" id="{9FA597F2-8BF9-4FEB-8CF9-31E730CBE02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" name="Google Shape;1356;p34">
            <a:extLst>
              <a:ext uri="{FF2B5EF4-FFF2-40B4-BE49-F238E27FC236}">
                <a16:creationId xmlns:a16="http://schemas.microsoft.com/office/drawing/2014/main" id="{B6470F50-B871-4EE0-8CDE-DEC85D495323}"/>
              </a:ext>
            </a:extLst>
          </p:cNvPr>
          <p:cNvGrpSpPr/>
          <p:nvPr/>
        </p:nvGrpSpPr>
        <p:grpSpPr>
          <a:xfrm>
            <a:off x="7801976" y="2583472"/>
            <a:ext cx="952549" cy="954168"/>
            <a:chOff x="917250" y="2165250"/>
            <a:chExt cx="980695" cy="982361"/>
          </a:xfrm>
        </p:grpSpPr>
        <p:sp>
          <p:nvSpPr>
            <p:cNvPr id="31" name="Google Shape;1357;p34">
              <a:extLst>
                <a:ext uri="{FF2B5EF4-FFF2-40B4-BE49-F238E27FC236}">
                  <a16:creationId xmlns:a16="http://schemas.microsoft.com/office/drawing/2014/main" id="{8C498761-6454-4171-B6AB-EA8B9CCAEA1F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Google Shape;1358;p34">
              <a:extLst>
                <a:ext uri="{FF2B5EF4-FFF2-40B4-BE49-F238E27FC236}">
                  <a16:creationId xmlns:a16="http://schemas.microsoft.com/office/drawing/2014/main" id="{48DCBD97-D6EF-454D-A759-4AC33716135E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4" name="Google Shape;1389;p34">
            <a:extLst>
              <a:ext uri="{FF2B5EF4-FFF2-40B4-BE49-F238E27FC236}">
                <a16:creationId xmlns:a16="http://schemas.microsoft.com/office/drawing/2014/main" id="{B4C46158-F4FC-4CF9-8D30-4AC4214F9299}"/>
              </a:ext>
            </a:extLst>
          </p:cNvPr>
          <p:cNvSpPr txBox="1">
            <a:spLocks/>
          </p:cNvSpPr>
          <p:nvPr/>
        </p:nvSpPr>
        <p:spPr>
          <a:xfrm>
            <a:off x="726831" y="2523207"/>
            <a:ext cx="6966850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جست و جو و بررسی بیش‌تر الگوریتم‌های ترکیب‌شده و ایجاد بهبود به وسیله‌ی ادغام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5" name="Google Shape;1391;p34">
            <a:extLst>
              <a:ext uri="{FF2B5EF4-FFF2-40B4-BE49-F238E27FC236}">
                <a16:creationId xmlns:a16="http://schemas.microsoft.com/office/drawing/2014/main" id="{0D6F725B-A773-41F9-8540-719CA551A8A2}"/>
              </a:ext>
            </a:extLst>
          </p:cNvPr>
          <p:cNvSpPr txBox="1">
            <a:spLocks/>
          </p:cNvSpPr>
          <p:nvPr/>
        </p:nvSpPr>
        <p:spPr>
          <a:xfrm>
            <a:off x="726831" y="1452491"/>
            <a:ext cx="6973810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>
                <a:latin typeface="Calibri" panose="020F0502020204030204" pitchFamily="34" charset="0"/>
                <a:cs typeface="B Nazanin" panose="00000400000000000000" pitchFamily="2" charset="-78"/>
              </a:rPr>
              <a:t>مطالعه‌ی دقیق‌تر منابع و آشنایی بیش‌تر با </a:t>
            </a:r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الگوریتم‌ها در </a:t>
            </a:r>
            <a:r>
              <a:rPr lang="fa-IR" sz="2000" dirty="0">
                <a:latin typeface="Calibri" panose="020F0502020204030204" pitchFamily="34" charset="0"/>
                <a:cs typeface="B Nazanin" panose="00000400000000000000" pitchFamily="2" charset="-78"/>
              </a:rPr>
              <a:t>زمینه‌ی افزایش کارآیی و بهبود </a:t>
            </a:r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مشکلات آن‌ها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6" name="Google Shape;1393;p34">
            <a:extLst>
              <a:ext uri="{FF2B5EF4-FFF2-40B4-BE49-F238E27FC236}">
                <a16:creationId xmlns:a16="http://schemas.microsoft.com/office/drawing/2014/main" id="{5FC5B735-1BCF-499A-BEF0-27D079669742}"/>
              </a:ext>
            </a:extLst>
          </p:cNvPr>
          <p:cNvSpPr txBox="1">
            <a:spLocks/>
          </p:cNvSpPr>
          <p:nvPr/>
        </p:nvSpPr>
        <p:spPr>
          <a:xfrm>
            <a:off x="726831" y="3593923"/>
            <a:ext cx="6973810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بررسی دیگر ویژگی‌های الگوریتم‌ها و ارائه‌ی دسته‌بندی‌های مختلف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58" name="Google Shape;5927;p48"/>
          <p:cNvGrpSpPr/>
          <p:nvPr/>
        </p:nvGrpSpPr>
        <p:grpSpPr>
          <a:xfrm>
            <a:off x="8013548" y="3900930"/>
            <a:ext cx="529404" cy="530701"/>
            <a:chOff x="5049725" y="2027900"/>
            <a:chExt cx="481750" cy="481850"/>
          </a:xfrm>
          <a:solidFill>
            <a:schemeClr val="bg1"/>
          </a:solidFill>
        </p:grpSpPr>
        <p:sp>
          <p:nvSpPr>
            <p:cNvPr id="59" name="Google Shape;5928;p4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929;p4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5930;p4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5931;p4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5932;p4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5933;p4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" name="Google Shape;5934;p4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" name="Google Shape;5935;p4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6816;p49"/>
          <p:cNvGrpSpPr/>
          <p:nvPr/>
        </p:nvGrpSpPr>
        <p:grpSpPr>
          <a:xfrm>
            <a:off x="8047896" y="1802527"/>
            <a:ext cx="460707" cy="374658"/>
            <a:chOff x="-40745125" y="3632900"/>
            <a:chExt cx="318225" cy="289875"/>
          </a:xfrm>
          <a:solidFill>
            <a:schemeClr val="bg1"/>
          </a:solidFill>
        </p:grpSpPr>
        <p:sp>
          <p:nvSpPr>
            <p:cNvPr id="72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6867;p49"/>
          <p:cNvGrpSpPr/>
          <p:nvPr/>
        </p:nvGrpSpPr>
        <p:grpSpPr>
          <a:xfrm>
            <a:off x="8043407" y="2823239"/>
            <a:ext cx="469686" cy="466223"/>
            <a:chOff x="-37385100" y="3949908"/>
            <a:chExt cx="321350" cy="318225"/>
          </a:xfrm>
          <a:solidFill>
            <a:schemeClr val="bg1"/>
          </a:solidFill>
        </p:grpSpPr>
        <p:sp>
          <p:nvSpPr>
            <p:cNvPr id="80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۲۱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2826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۹</a:t>
            </a:r>
            <a:endParaRPr lang="en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2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۲۲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2417" y1="30625" x2="71000" y2="30625"/>
                        <a14:foregroundMark x1="55917" y1="48672" x2="56917" y2="53203"/>
                        <a14:backgroundMark x1="33333" y1="48438" x2="33417" y2="48203"/>
                        <a14:backgroundMark x1="33417" y1="48125" x2="33417" y2="47266"/>
                        <a14:backgroundMark x1="33000" y1="51953" x2="32833" y2="52734"/>
                        <a14:backgroundMark x1="33417" y1="47500" x2="33500" y2="46875"/>
                        <a14:backgroundMark x1="28417" y1="58672" x2="28417" y2="58281"/>
                        <a14:backgroundMark x1="28250" y1="60234" x2="27333" y2="62656"/>
                        <a14:backgroundMark x1="34250" y1="60078" x2="34667" y2="60078"/>
                        <a14:backgroundMark x1="37833" y1="57031" x2="37083" y2="60156"/>
                        <a14:backgroundMark x1="37917" y1="55703" x2="38083" y2="55625"/>
                        <a14:backgroundMark x1="33333" y1="71016" x2="33833" y2="72344"/>
                        <a14:backgroundMark x1="33917" y1="69219" x2="34000" y2="683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745" y="695800"/>
            <a:ext cx="4441914" cy="473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97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>
                <a:cs typeface="B Nazanin" panose="00000400000000000000" pitchFamily="2" charset="-78"/>
              </a:rPr>
              <a:t>منابع</a:t>
            </a:r>
            <a:endParaRPr lang="fa-IR" dirty="0">
              <a:cs typeface="B Nazanin" panose="00000400000000000000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6400" y="1281723"/>
            <a:ext cx="8354646" cy="3349666"/>
          </a:xfrm>
        </p:spPr>
        <p:txBody>
          <a:bodyPr/>
          <a:lstStyle/>
          <a:p>
            <a:pPr marL="0" lvl="0" indent="0" algn="just"/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[1]C.-F. Tsai, Y.-F. Hsu, C.-Y. Lin, and W.-Y. Lin, “Intrusion detection by machine learning: A review,” Expert Syst. Appl., vol. 36, no. 10, pp. 11994–12000, Dec. 2009,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doi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: 10.1016/j.eswa.2009.05.029</a:t>
            </a:r>
            <a:r>
              <a:rPr lang="en-US" sz="16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.</a:t>
            </a:r>
          </a:p>
          <a:p>
            <a:pPr marL="0" lvl="0" indent="0" algn="just"/>
            <a:endParaRPr lang="en-US" sz="1100" dirty="0">
              <a:latin typeface="Calibri" panose="020F0502020204030204" pitchFamily="34" charset="0"/>
              <a:cs typeface="B Nazanin" panose="00000400000000000000" pitchFamily="2" charset="-78"/>
            </a:endParaRPr>
          </a:p>
          <a:p>
            <a:pPr marL="0" lvl="0" indent="0" algn="just"/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[2]J. A. Anderson, An Introduction to Neural Networks. MIT Press, 1995</a:t>
            </a:r>
            <a:r>
              <a:rPr lang="en-US" sz="16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.</a:t>
            </a:r>
          </a:p>
          <a:p>
            <a:pPr marL="0" lvl="0" indent="0" algn="just"/>
            <a:endParaRPr lang="en-US" sz="1100" dirty="0">
              <a:latin typeface="Calibri" panose="020F0502020204030204" pitchFamily="34" charset="0"/>
              <a:cs typeface="B Nazanin" panose="00000400000000000000" pitchFamily="2" charset="-78"/>
            </a:endParaRPr>
          </a:p>
          <a:p>
            <a:pPr marL="0" lvl="0" indent="0" algn="just"/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[3]H. Liu and B. Lang, “Machine Learning and Deep Learning Methods for Intrusion Detection Systems: A Survey,” Appl. Sci., vol. 9, no. 20, Art. no. 20, Jan. 2019,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doi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: 10.3390/app9204396</a:t>
            </a:r>
            <a:r>
              <a:rPr lang="en-US" sz="16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.</a:t>
            </a:r>
          </a:p>
          <a:p>
            <a:pPr marL="0" lvl="0" indent="0" algn="just"/>
            <a:endParaRPr lang="en-US" sz="1100" dirty="0">
              <a:latin typeface="Calibri" panose="020F0502020204030204" pitchFamily="34" charset="0"/>
              <a:cs typeface="B Nazanin" panose="00000400000000000000" pitchFamily="2" charset="-78"/>
            </a:endParaRPr>
          </a:p>
          <a:p>
            <a:pPr marL="0" lvl="0" indent="0" algn="just"/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[4]H. H.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Pajouh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, G.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Dastghaibyfard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, and S.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Hashemi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, “Two-tier network anomaly detection model: a machine learning approach,” J.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Intell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. Inf. Syst., vol. 48, no. 1, pp. 61–74, Feb. 2017,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doi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: 10.1007/s10844-015-0388-x</a:t>
            </a:r>
            <a:r>
              <a:rPr lang="en-US" sz="16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.</a:t>
            </a:r>
          </a:p>
          <a:p>
            <a:pPr marL="0" lvl="0" indent="0" algn="just"/>
            <a:endParaRPr lang="en-US" sz="1100" dirty="0">
              <a:latin typeface="Calibri" panose="020F0502020204030204" pitchFamily="34" charset="0"/>
              <a:cs typeface="B Nazanin" panose="00000400000000000000" pitchFamily="2" charset="-78"/>
            </a:endParaRPr>
          </a:p>
          <a:p>
            <a:pPr marL="0" lvl="0" indent="0" algn="just"/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[5]F.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Kuang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, S. Zhang, Z.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Jin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, and W. Xu, “A novel SVM by combining kernel principal component analysis and improved chaotic particle swarm optimization for intrusion detection,” Soft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Comput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., vol. 19, no. 5, pp. 1187–1199, May 2015, </a:t>
            </a:r>
            <a:r>
              <a:rPr lang="en-US" sz="1600" dirty="0" err="1">
                <a:latin typeface="Calibri" panose="020F0502020204030204" pitchFamily="34" charset="0"/>
                <a:cs typeface="B Nazanin" panose="00000400000000000000" pitchFamily="2" charset="-78"/>
              </a:rPr>
              <a:t>doi</a:t>
            </a:r>
            <a:r>
              <a:rPr lang="en-US" sz="1600" dirty="0">
                <a:latin typeface="Calibri" panose="020F0502020204030204" pitchFamily="34" charset="0"/>
                <a:cs typeface="B Nazanin" panose="00000400000000000000" pitchFamily="2" charset="-78"/>
              </a:rPr>
              <a:t>: 10.1007/s00500-014-1332-7.</a:t>
            </a:r>
            <a:endParaRPr lang="en-US" sz="16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4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۲۳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2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38"/>
          <p:cNvSpPr txBox="1">
            <a:spLocks noGrp="1"/>
          </p:cNvSpPr>
          <p:nvPr>
            <p:ph type="ctrTitle"/>
          </p:nvPr>
        </p:nvSpPr>
        <p:spPr>
          <a:xfrm>
            <a:off x="1996440" y="457200"/>
            <a:ext cx="5151120" cy="42291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softEdge rad="2540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9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  <a:t>پایان</a:t>
            </a:r>
            <a:r>
              <a:rPr lang="fa-IR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  <a:t/>
            </a:r>
            <a:br>
              <a:rPr lang="fa-IR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</a:br>
            <a:r>
              <a:rPr lang="fa-IR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  <a:t/>
            </a:r>
            <a:br>
              <a:rPr lang="fa-IR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</a:br>
            <a:r>
              <a:rPr lang="fa-IR" dirty="0"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ranNastaliq" panose="02020505000000020003" pitchFamily="18" charset="0"/>
                <a:cs typeface="IranNastaliq" panose="02020505000000020003" pitchFamily="18" charset="0"/>
              </a:rPr>
              <a:t>با سپاس از توجه شما</a:t>
            </a:r>
            <a:endParaRPr dirty="0">
              <a:solidFill>
                <a:schemeClr val="accent6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ranNastaliq" panose="02020505000000020003" pitchFamily="18" charset="0"/>
              <a:cs typeface="IranNastaliq" panose="02020505000000020003" pitchFamily="18" charset="0"/>
              <a:sym typeface="Barlow Condense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8"/>
          <p:cNvSpPr txBox="1">
            <a:spLocks noGrp="1"/>
          </p:cNvSpPr>
          <p:nvPr>
            <p:ph type="ctrTitle"/>
          </p:nvPr>
        </p:nvSpPr>
        <p:spPr>
          <a:xfrm>
            <a:off x="5623561" y="291100"/>
            <a:ext cx="282702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b="1" dirty="0" smtClean="0"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  <a:endParaRPr sz="3200" b="1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21" name="Google Shape;1347;p34">
            <a:extLst>
              <a:ext uri="{FF2B5EF4-FFF2-40B4-BE49-F238E27FC236}">
                <a16:creationId xmlns:a16="http://schemas.microsoft.com/office/drawing/2014/main" id="{7699BFB7-DB46-4AEB-9740-A8FA3836F291}"/>
              </a:ext>
            </a:extLst>
          </p:cNvPr>
          <p:cNvGrpSpPr/>
          <p:nvPr/>
        </p:nvGrpSpPr>
        <p:grpSpPr>
          <a:xfrm>
            <a:off x="7801976" y="3090596"/>
            <a:ext cx="952549" cy="954168"/>
            <a:chOff x="917250" y="2165250"/>
            <a:chExt cx="980695" cy="982361"/>
          </a:xfrm>
        </p:grpSpPr>
        <p:sp>
          <p:nvSpPr>
            <p:cNvPr id="22" name="Google Shape;1348;p34">
              <a:extLst>
                <a:ext uri="{FF2B5EF4-FFF2-40B4-BE49-F238E27FC236}">
                  <a16:creationId xmlns:a16="http://schemas.microsoft.com/office/drawing/2014/main" id="{EFE23334-CFD9-48FB-A0D6-7188B4DF7201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Google Shape;1349;p34">
              <a:extLst>
                <a:ext uri="{FF2B5EF4-FFF2-40B4-BE49-F238E27FC236}">
                  <a16:creationId xmlns:a16="http://schemas.microsoft.com/office/drawing/2014/main" id="{B0C19A66-73B2-4D3A-ACCD-26B278431FDC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4" name="Google Shape;1350;p34">
            <a:extLst>
              <a:ext uri="{FF2B5EF4-FFF2-40B4-BE49-F238E27FC236}">
                <a16:creationId xmlns:a16="http://schemas.microsoft.com/office/drawing/2014/main" id="{4741F9D5-5667-4E57-A481-A104A3FAEC9A}"/>
              </a:ext>
            </a:extLst>
          </p:cNvPr>
          <p:cNvGrpSpPr/>
          <p:nvPr/>
        </p:nvGrpSpPr>
        <p:grpSpPr>
          <a:xfrm>
            <a:off x="7801976" y="1512772"/>
            <a:ext cx="952549" cy="954168"/>
            <a:chOff x="917250" y="2165250"/>
            <a:chExt cx="980695" cy="982361"/>
          </a:xfrm>
        </p:grpSpPr>
        <p:sp>
          <p:nvSpPr>
            <p:cNvPr id="25" name="Google Shape;1351;p34">
              <a:extLst>
                <a:ext uri="{FF2B5EF4-FFF2-40B4-BE49-F238E27FC236}">
                  <a16:creationId xmlns:a16="http://schemas.microsoft.com/office/drawing/2014/main" id="{CACA21A9-1EC5-4207-957A-7AF7A9D7135B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Google Shape;1352;p34">
              <a:extLst>
                <a:ext uri="{FF2B5EF4-FFF2-40B4-BE49-F238E27FC236}">
                  <a16:creationId xmlns:a16="http://schemas.microsoft.com/office/drawing/2014/main" id="{9FA597F2-8BF9-4FEB-8CF9-31E730CBE02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" name="Google Shape;1353;p34">
            <a:extLst>
              <a:ext uri="{FF2B5EF4-FFF2-40B4-BE49-F238E27FC236}">
                <a16:creationId xmlns:a16="http://schemas.microsoft.com/office/drawing/2014/main" id="{11C8F979-4359-4B36-9E2A-B43BC9FC8D7F}"/>
              </a:ext>
            </a:extLst>
          </p:cNvPr>
          <p:cNvGrpSpPr/>
          <p:nvPr/>
        </p:nvGrpSpPr>
        <p:grpSpPr>
          <a:xfrm>
            <a:off x="3719606" y="1512772"/>
            <a:ext cx="952549" cy="954168"/>
            <a:chOff x="917250" y="2165250"/>
            <a:chExt cx="980695" cy="982361"/>
          </a:xfrm>
        </p:grpSpPr>
        <p:sp>
          <p:nvSpPr>
            <p:cNvPr id="28" name="Google Shape;1354;p34">
              <a:extLst>
                <a:ext uri="{FF2B5EF4-FFF2-40B4-BE49-F238E27FC236}">
                  <a16:creationId xmlns:a16="http://schemas.microsoft.com/office/drawing/2014/main" id="{815BB8C9-049B-4E8A-B7B1-4896A5B4EA11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Google Shape;1355;p34">
              <a:extLst>
                <a:ext uri="{FF2B5EF4-FFF2-40B4-BE49-F238E27FC236}">
                  <a16:creationId xmlns:a16="http://schemas.microsoft.com/office/drawing/2014/main" id="{FAA742E1-68CD-4B77-B016-C430183667A7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" name="Google Shape;1356;p34">
            <a:extLst>
              <a:ext uri="{FF2B5EF4-FFF2-40B4-BE49-F238E27FC236}">
                <a16:creationId xmlns:a16="http://schemas.microsoft.com/office/drawing/2014/main" id="{B6470F50-B871-4EE0-8CDE-DEC85D495323}"/>
              </a:ext>
            </a:extLst>
          </p:cNvPr>
          <p:cNvGrpSpPr/>
          <p:nvPr/>
        </p:nvGrpSpPr>
        <p:grpSpPr>
          <a:xfrm>
            <a:off x="3721568" y="3068111"/>
            <a:ext cx="952549" cy="954168"/>
            <a:chOff x="917250" y="2165250"/>
            <a:chExt cx="980695" cy="982361"/>
          </a:xfrm>
        </p:grpSpPr>
        <p:sp>
          <p:nvSpPr>
            <p:cNvPr id="31" name="Google Shape;1357;p34">
              <a:extLst>
                <a:ext uri="{FF2B5EF4-FFF2-40B4-BE49-F238E27FC236}">
                  <a16:creationId xmlns:a16="http://schemas.microsoft.com/office/drawing/2014/main" id="{8C498761-6454-4171-B6AB-EA8B9CCAEA1F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Google Shape;1358;p34">
              <a:extLst>
                <a:ext uri="{FF2B5EF4-FFF2-40B4-BE49-F238E27FC236}">
                  <a16:creationId xmlns:a16="http://schemas.microsoft.com/office/drawing/2014/main" id="{48DCBD97-D6EF-454D-A759-4AC33716135E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3" name="Google Shape;1387;p34">
            <a:extLst>
              <a:ext uri="{FF2B5EF4-FFF2-40B4-BE49-F238E27FC236}">
                <a16:creationId xmlns:a16="http://schemas.microsoft.com/office/drawing/2014/main" id="{6D29DE1F-C73D-424C-BACA-9B6C3938EF63}"/>
              </a:ext>
            </a:extLst>
          </p:cNvPr>
          <p:cNvSpPr txBox="1">
            <a:spLocks/>
          </p:cNvSpPr>
          <p:nvPr/>
        </p:nvSpPr>
        <p:spPr>
          <a:xfrm>
            <a:off x="890211" y="1452491"/>
            <a:ext cx="2723062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معرفی مقدماتی هر یک از الگوریتم‌ها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4" name="Google Shape;1389;p34">
            <a:extLst>
              <a:ext uri="{FF2B5EF4-FFF2-40B4-BE49-F238E27FC236}">
                <a16:creationId xmlns:a16="http://schemas.microsoft.com/office/drawing/2014/main" id="{B4C46158-F4FC-4CF9-8D30-4AC4214F9299}"/>
              </a:ext>
            </a:extLst>
          </p:cNvPr>
          <p:cNvSpPr txBox="1">
            <a:spLocks/>
          </p:cNvSpPr>
          <p:nvPr/>
        </p:nvSpPr>
        <p:spPr>
          <a:xfrm>
            <a:off x="890211" y="3007846"/>
            <a:ext cx="2723062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ارائه‌ی الگوریتم‌های پیشنهادی با توجه به منابع در دسترس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5" name="Google Shape;1391;p34">
            <a:extLst>
              <a:ext uri="{FF2B5EF4-FFF2-40B4-BE49-F238E27FC236}">
                <a16:creationId xmlns:a16="http://schemas.microsoft.com/office/drawing/2014/main" id="{0D6F725B-A773-41F9-8540-719CA551A8A2}"/>
              </a:ext>
            </a:extLst>
          </p:cNvPr>
          <p:cNvSpPr txBox="1">
            <a:spLocks/>
          </p:cNvSpPr>
          <p:nvPr/>
        </p:nvSpPr>
        <p:spPr>
          <a:xfrm>
            <a:off x="4977579" y="1452491"/>
            <a:ext cx="2723062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بررسی الگوریتم‌های جمع‌آوری شده در حوزه‌ی تشخیص نفوذ مبتنی بر یادگیری ماشین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6" name="Google Shape;1393;p34">
            <a:extLst>
              <a:ext uri="{FF2B5EF4-FFF2-40B4-BE49-F238E27FC236}">
                <a16:creationId xmlns:a16="http://schemas.microsoft.com/office/drawing/2014/main" id="{5FC5B735-1BCF-499A-BEF0-27D079669742}"/>
              </a:ext>
            </a:extLst>
          </p:cNvPr>
          <p:cNvSpPr txBox="1">
            <a:spLocks/>
          </p:cNvSpPr>
          <p:nvPr/>
        </p:nvSpPr>
        <p:spPr>
          <a:xfrm>
            <a:off x="4977579" y="3007846"/>
            <a:ext cx="2723062" cy="1144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fa-IR" sz="20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مقایسه و دسته‌بندی نتایج به دست‌آمده از تحقیقات انجام شده در این زمینه</a:t>
            </a:r>
            <a:endParaRPr lang="en-US" sz="20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58" name="Google Shape;5927;p48"/>
          <p:cNvGrpSpPr/>
          <p:nvPr/>
        </p:nvGrpSpPr>
        <p:grpSpPr>
          <a:xfrm>
            <a:off x="3931178" y="3302329"/>
            <a:ext cx="529404" cy="530701"/>
            <a:chOff x="5049725" y="2027900"/>
            <a:chExt cx="481750" cy="481850"/>
          </a:xfrm>
          <a:solidFill>
            <a:schemeClr val="bg1"/>
          </a:solidFill>
        </p:grpSpPr>
        <p:sp>
          <p:nvSpPr>
            <p:cNvPr id="59" name="Google Shape;5928;p4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929;p4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5930;p4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5931;p4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5932;p4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5933;p4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" name="Google Shape;5934;p4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" name="Google Shape;5935;p4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6816;p49"/>
          <p:cNvGrpSpPr/>
          <p:nvPr/>
        </p:nvGrpSpPr>
        <p:grpSpPr>
          <a:xfrm>
            <a:off x="8052386" y="3376808"/>
            <a:ext cx="460707" cy="374658"/>
            <a:chOff x="-40745125" y="3632900"/>
            <a:chExt cx="318225" cy="289875"/>
          </a:xfrm>
          <a:solidFill>
            <a:schemeClr val="bg1"/>
          </a:solidFill>
        </p:grpSpPr>
        <p:sp>
          <p:nvSpPr>
            <p:cNvPr id="72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6867;p49"/>
          <p:cNvGrpSpPr/>
          <p:nvPr/>
        </p:nvGrpSpPr>
        <p:grpSpPr>
          <a:xfrm>
            <a:off x="8043407" y="1757285"/>
            <a:ext cx="469686" cy="466223"/>
            <a:chOff x="-37385100" y="3949908"/>
            <a:chExt cx="321350" cy="318225"/>
          </a:xfrm>
          <a:solidFill>
            <a:schemeClr val="bg1"/>
          </a:solidFill>
        </p:grpSpPr>
        <p:sp>
          <p:nvSpPr>
            <p:cNvPr id="80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6870;p49"/>
          <p:cNvGrpSpPr/>
          <p:nvPr/>
        </p:nvGrpSpPr>
        <p:grpSpPr>
          <a:xfrm>
            <a:off x="3948801" y="1732781"/>
            <a:ext cx="480695" cy="455681"/>
            <a:chOff x="-41895050" y="3217225"/>
            <a:chExt cx="317450" cy="317250"/>
          </a:xfrm>
          <a:solidFill>
            <a:schemeClr val="bg1"/>
          </a:solidFill>
        </p:grpSpPr>
        <p:sp>
          <p:nvSpPr>
            <p:cNvPr id="83" name="Google Shape;6871;p4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872;p4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873;p4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874;p4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875;p4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7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۳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57" b="99134" l="9957" r="89899">
                        <a14:foregroundMark x1="51227" y1="57792" x2="50794" y2="64935"/>
                        <a14:foregroundMark x1="34055" y1="94156" x2="31746" y2="98701"/>
                        <a14:foregroundMark x1="45166" y1="73593" x2="38095" y2="88528"/>
                        <a14:foregroundMark x1="48341" y1="67100" x2="43434" y2="94589"/>
                        <a14:foregroundMark x1="51227" y1="65368" x2="56421" y2="95887"/>
                        <a14:foregroundMark x1="48918" y1="79221" x2="49206" y2="91558"/>
                        <a14:foregroundMark x1="44156" y1="59740" x2="54257" y2="55195"/>
                        <a14:foregroundMark x1="53247" y1="69048" x2="55267" y2="77056"/>
                        <a14:foregroundMark x1="55700" y1="78139" x2="59019" y2="84632"/>
                        <a14:foregroundMark x1="59740" y1="86147" x2="69264" y2="99134"/>
                        <a14:backgroundMark x1="39105" y1="27273" x2="51804" y2="20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84" t="20182" r="24947" b="-1"/>
          <a:stretch/>
        </p:blipFill>
        <p:spPr>
          <a:xfrm>
            <a:off x="6000826" y="1801276"/>
            <a:ext cx="2784348" cy="2884262"/>
          </a:xfrm>
          <a:prstGeom prst="rect">
            <a:avLst/>
          </a:prstGeom>
          <a:effectLst>
            <a:softEdge rad="0"/>
          </a:effectLst>
        </p:spPr>
      </p:pic>
      <p:sp>
        <p:nvSpPr>
          <p:cNvPr id="33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/>
              <a:t>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8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 smtClean="0">
                <a:cs typeface="B Nazanin" panose="00000400000000000000" pitchFamily="2" charset="-78"/>
              </a:rPr>
              <a:t>مقدمه</a:t>
            </a:r>
            <a:endParaRPr b="1" dirty="0">
              <a:cs typeface="B Nazanin" panose="00000400000000000000" pitchFamily="2" charset="-78"/>
            </a:endParaRPr>
          </a:p>
        </p:txBody>
      </p:sp>
      <p:sp>
        <p:nvSpPr>
          <p:cNvPr id="1131" name="Google Shape;1131;p27"/>
          <p:cNvSpPr txBox="1">
            <a:spLocks noGrp="1"/>
          </p:cNvSpPr>
          <p:nvPr>
            <p:ph type="subTitle" idx="1"/>
          </p:nvPr>
        </p:nvSpPr>
        <p:spPr>
          <a:xfrm>
            <a:off x="735646" y="1601918"/>
            <a:ext cx="5651404" cy="3135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در دنیای امروز، اهمیت امنیت در استفاده از اینترنت و تجهیزات مربوط به آن بر کسی پوشیده نیست.</a:t>
            </a:r>
          </a:p>
          <a:p>
            <a:pPr marL="0" lvl="0" indent="0" algn="just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راه‌های مختلفی برای مقابله با حملات امنیتی وجود دارد مانند:</a:t>
            </a:r>
          </a:p>
          <a:p>
            <a:pPr marL="342900" lvl="0" indent="-342900" algn="just" rt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استفاده از دیواره‌های آتش</a:t>
            </a:r>
          </a:p>
          <a:p>
            <a:pPr marL="342900" lvl="0" indent="-342900" algn="just" rt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جلوگیری از نفوذ (</a:t>
            </a:r>
            <a:r>
              <a:rPr lang="en-US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IPS</a:t>
            </a: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)</a:t>
            </a:r>
          </a:p>
          <a:p>
            <a:pPr marL="342900" lvl="0" indent="-342900" algn="just" rt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تشخیص نفوذ (</a:t>
            </a:r>
            <a:r>
              <a:rPr lang="en-US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IDS</a:t>
            </a: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)</a:t>
            </a:r>
          </a:p>
          <a:p>
            <a:pPr marL="342900" lvl="0" indent="-342900" algn="just" rt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و غیره</a:t>
            </a:r>
            <a:endParaRPr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551" r="97194">
                        <a14:foregroundMark x1="18878" y1="24167" x2="22449" y2="24167"/>
                        <a14:foregroundMark x1="45918" y1="24444" x2="46684" y2="39722"/>
                        <a14:foregroundMark x1="81378" y1="24167" x2="76276" y2="24444"/>
                        <a14:foregroundMark x1="11735" y1="22222" x2="20153" y2="13056"/>
                        <a14:foregroundMark x1="22194" y1="13056" x2="38776" y2="31111"/>
                        <a14:foregroundMark x1="11480" y1="22500" x2="2806" y2="32222"/>
                        <a14:foregroundMark x1="80102" y1="12222" x2="97194" y2="30556"/>
                        <a14:foregroundMark x1="18622" y1="75278" x2="18878" y2="73889"/>
                        <a14:foregroundMark x1="47449" y1="65000" x2="49490" y2="66111"/>
                        <a14:foregroundMark x1="79082" y1="68056" x2="79082" y2="69444"/>
                        <a14:foregroundMark x1="55867" y1="81667" x2="57653" y2="83333"/>
                        <a14:backgroundMark x1="19898" y1="18889" x2="21939" y2="18611"/>
                        <a14:backgroundMark x1="48724" y1="18889" x2="50765" y2="18889"/>
                        <a14:backgroundMark x1="77551" y1="17778" x2="80867" y2="17778"/>
                        <a14:backgroundMark x1="35969" y1="46111" x2="35714" y2="73889"/>
                        <a14:backgroundMark x1="65561" y1="48056" x2="64796" y2="75278"/>
                        <a14:backgroundMark x1="52551" y1="29444" x2="51531" y2="33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22" y="1992693"/>
            <a:ext cx="2401229" cy="2205210"/>
          </a:xfrm>
          <a:prstGeom prst="rect">
            <a:avLst/>
          </a:prstGeom>
        </p:spPr>
      </p:pic>
      <p:sp>
        <p:nvSpPr>
          <p:cNvPr id="5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/>
              <a:t>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1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556" l="5625" r="92266">
                        <a14:foregroundMark x1="46016" y1="45833" x2="47500" y2="51111"/>
                        <a14:foregroundMark x1="21953" y1="12083" x2="27344" y2="20139"/>
                        <a14:foregroundMark x1="24844" y1="23194" x2="24922" y2="24306"/>
                        <a14:foregroundMark x1="23359" y1="29583" x2="26719" y2="37222"/>
                        <a14:foregroundMark x1="23281" y1="35694" x2="27031" y2="31250"/>
                        <a14:foregroundMark x1="24688" y1="28750" x2="23359" y2="28750"/>
                        <a14:foregroundMark x1="22813" y1="29444" x2="22422" y2="33611"/>
                        <a14:foregroundMark x1="21719" y1="32778" x2="21484" y2="34583"/>
                        <a14:foregroundMark x1="24844" y1="40278" x2="25000" y2="43333"/>
                        <a14:foregroundMark x1="23203" y1="46111" x2="26172" y2="50556"/>
                        <a14:foregroundMark x1="24844" y1="52778" x2="24844" y2="53750"/>
                        <a14:foregroundMark x1="22969" y1="60278" x2="26563" y2="61389"/>
                        <a14:foregroundMark x1="24844" y1="64167" x2="24844" y2="66667"/>
                        <a14:foregroundMark x1="24844" y1="75000" x2="24922" y2="76111"/>
                        <a14:foregroundMark x1="27500" y1="81389" x2="30859" y2="89722"/>
                        <a14:foregroundMark x1="30312" y1="85694" x2="31328" y2="88056"/>
                        <a14:foregroundMark x1="30859" y1="85556" x2="31250" y2="85417"/>
                        <a14:foregroundMark x1="20391" y1="81806" x2="22656" y2="85139"/>
                        <a14:foregroundMark x1="15859" y1="69167" x2="21563" y2="63472"/>
                        <a14:foregroundMark x1="12578" y1="72500" x2="15703" y2="69583"/>
                        <a14:foregroundMark x1="11406" y1="60972" x2="22266" y2="60972"/>
                        <a14:foregroundMark x1="5781" y1="57917" x2="10469" y2="63889"/>
                        <a14:foregroundMark x1="10938" y1="57361" x2="11094" y2="63889"/>
                        <a14:foregroundMark x1="5859" y1="58056" x2="5781" y2="63750"/>
                        <a14:foregroundMark x1="6719" y1="72500" x2="9141" y2="79028"/>
                        <a14:foregroundMark x1="68906" y1="89583" x2="72422" y2="82917"/>
                        <a14:foregroundMark x1="77500" y1="82083" x2="79063" y2="90556"/>
                        <a14:foregroundMark x1="79063" y1="86667" x2="81641" y2="86667"/>
                        <a14:foregroundMark x1="81797" y1="86389" x2="81953" y2="86250"/>
                        <a14:foregroundMark x1="75156" y1="75417" x2="75156" y2="76944"/>
                        <a14:foregroundMark x1="75156" y1="64444" x2="75156" y2="67222"/>
                        <a14:foregroundMark x1="77891" y1="62500" x2="85156" y2="69861"/>
                        <a14:foregroundMark x1="73047" y1="51389" x2="73125" y2="56250"/>
                        <a14:foregroundMark x1="73125" y1="56250" x2="73125" y2="56250"/>
                        <a14:foregroundMark x1="77188" y1="51250" x2="77188" y2="56250"/>
                        <a14:foregroundMark x1="75156" y1="48333" x2="75313" y2="49722"/>
                        <a14:foregroundMark x1="72969" y1="41528" x2="77109" y2="46667"/>
                        <a14:foregroundMark x1="75156" y1="38194" x2="75234" y2="38750"/>
                        <a14:foregroundMark x1="74688" y1="26250" x2="73359" y2="26389"/>
                        <a14:foregroundMark x1="73438" y1="27222" x2="77500" y2="33889"/>
                        <a14:foregroundMark x1="74141" y1="25972" x2="75391" y2="26111"/>
                        <a14:foregroundMark x1="75625" y1="26944" x2="77578" y2="28750"/>
                        <a14:foregroundMark x1="76797" y1="27500" x2="77422" y2="27361"/>
                        <a14:foregroundMark x1="78359" y1="32083" x2="78672" y2="34167"/>
                        <a14:foregroundMark x1="77969" y1="35278" x2="73203" y2="35417"/>
                        <a14:foregroundMark x1="72500" y1="35139" x2="71641" y2="31667"/>
                        <a14:foregroundMark x1="73047" y1="27639" x2="72578" y2="29444"/>
                        <a14:foregroundMark x1="72969" y1="27083" x2="72578" y2="28056"/>
                        <a14:foregroundMark x1="73828" y1="25972" x2="73516" y2="26389"/>
                        <a14:foregroundMark x1="72188" y1="29722" x2="71484" y2="31389"/>
                        <a14:foregroundMark x1="71406" y1="32361" x2="71563" y2="33611"/>
                        <a14:foregroundMark x1="71641" y1="34167" x2="71875" y2="34722"/>
                        <a14:foregroundMark x1="73828" y1="25972" x2="74297" y2="25833"/>
                        <a14:foregroundMark x1="76094" y1="27222" x2="76484" y2="27639"/>
                        <a14:foregroundMark x1="72500" y1="28611" x2="72500" y2="29167"/>
                        <a14:foregroundMark x1="71719" y1="11250" x2="78047" y2="19444"/>
                        <a14:foregroundMark x1="75156" y1="22361" x2="75234" y2="22917"/>
                        <a14:foregroundMark x1="53438" y1="45694" x2="52266" y2="45139"/>
                        <a14:foregroundMark x1="51406" y1="45694" x2="50938" y2="47500"/>
                        <a14:foregroundMark x1="21484" y1="35417" x2="21250" y2="33611"/>
                        <a14:foregroundMark x1="21563" y1="36389" x2="21172" y2="34583"/>
                        <a14:foregroundMark x1="21328" y1="33194" x2="22109" y2="31806"/>
                        <a14:foregroundMark x1="21328" y1="32500" x2="21953" y2="31667"/>
                        <a14:foregroundMark x1="22578" y1="30417" x2="22969" y2="28750"/>
                        <a14:foregroundMark x1="21172" y1="33333" x2="21094" y2="34167"/>
                        <a14:foregroundMark x1="22344" y1="30694" x2="22656" y2="29167"/>
                        <a14:foregroundMark x1="22969" y1="28472" x2="23203" y2="28194"/>
                        <a14:foregroundMark x1="23516" y1="27917" x2="23672" y2="27778"/>
                        <a14:foregroundMark x1="24063" y1="27778" x2="24375" y2="27778"/>
                        <a14:foregroundMark x1="24609" y1="27917" x2="25000" y2="28194"/>
                        <a14:foregroundMark x1="25156" y1="28194" x2="25391" y2="28472"/>
                        <a14:foregroundMark x1="26328" y1="29583" x2="26641" y2="29444"/>
                        <a14:foregroundMark x1="27031" y1="29444" x2="27344" y2="29444"/>
                        <a14:foregroundMark x1="27578" y1="29861" x2="27734" y2="30139"/>
                        <a14:foregroundMark x1="92266" y1="71111" x2="89844" y2="77222"/>
                        <a14:backgroundMark x1="52344" y1="46806" x2="53359" y2="47361"/>
                        <a14:backgroundMark x1="51250" y1="49861" x2="52344" y2="50556"/>
                        <a14:backgroundMark x1="19063" y1="63472" x2="21328" y2="62361"/>
                        <a14:backgroundMark x1="27344" y1="28889" x2="27656" y2="29306"/>
                        <a14:backgroundMark x1="27734" y1="29444" x2="28125" y2="30139"/>
                      </a14:backgroundRemoval>
                    </a14:imgEffect>
                    <a14:imgEffect>
                      <a14:sharpenSoften amount="3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1" r="65040"/>
          <a:stretch/>
        </p:blipFill>
        <p:spPr>
          <a:xfrm>
            <a:off x="304801" y="277540"/>
            <a:ext cx="2622398" cy="4764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556" l="5625" r="92266">
                        <a14:foregroundMark x1="46016" y1="45833" x2="47500" y2="51111"/>
                        <a14:foregroundMark x1="21953" y1="12083" x2="27344" y2="20139"/>
                        <a14:foregroundMark x1="24844" y1="23194" x2="24922" y2="24306"/>
                        <a14:foregroundMark x1="23359" y1="29583" x2="26719" y2="37222"/>
                        <a14:foregroundMark x1="23281" y1="35694" x2="27031" y2="31250"/>
                        <a14:foregroundMark x1="24688" y1="28750" x2="23359" y2="28750"/>
                        <a14:foregroundMark x1="22813" y1="29444" x2="22422" y2="33611"/>
                        <a14:foregroundMark x1="21719" y1="32778" x2="21484" y2="34583"/>
                        <a14:foregroundMark x1="24844" y1="40278" x2="25000" y2="43333"/>
                        <a14:foregroundMark x1="23203" y1="46111" x2="26172" y2="50556"/>
                        <a14:foregroundMark x1="24844" y1="52778" x2="24844" y2="53750"/>
                        <a14:foregroundMark x1="22969" y1="60278" x2="26563" y2="61389"/>
                        <a14:foregroundMark x1="24844" y1="64167" x2="24844" y2="66667"/>
                        <a14:foregroundMark x1="24844" y1="75000" x2="24922" y2="76111"/>
                        <a14:foregroundMark x1="27500" y1="81389" x2="30859" y2="89722"/>
                        <a14:foregroundMark x1="30312" y1="85694" x2="31328" y2="88056"/>
                        <a14:foregroundMark x1="30859" y1="85556" x2="31250" y2="85417"/>
                        <a14:foregroundMark x1="20391" y1="81806" x2="22656" y2="85139"/>
                        <a14:foregroundMark x1="15859" y1="69167" x2="21563" y2="63472"/>
                        <a14:foregroundMark x1="12578" y1="72500" x2="15703" y2="69583"/>
                        <a14:foregroundMark x1="11406" y1="60972" x2="22266" y2="60972"/>
                        <a14:foregroundMark x1="5781" y1="57917" x2="10469" y2="63889"/>
                        <a14:foregroundMark x1="10938" y1="57361" x2="11094" y2="63889"/>
                        <a14:foregroundMark x1="5859" y1="58056" x2="5781" y2="63750"/>
                        <a14:foregroundMark x1="6719" y1="72500" x2="9141" y2="79028"/>
                        <a14:foregroundMark x1="68906" y1="89583" x2="72422" y2="82917"/>
                        <a14:foregroundMark x1="77500" y1="82083" x2="79063" y2="90556"/>
                        <a14:foregroundMark x1="79063" y1="86667" x2="81641" y2="86667"/>
                        <a14:foregroundMark x1="81797" y1="86389" x2="81953" y2="86250"/>
                        <a14:foregroundMark x1="75156" y1="75417" x2="75156" y2="76944"/>
                        <a14:foregroundMark x1="75156" y1="64444" x2="75156" y2="67222"/>
                        <a14:foregroundMark x1="77891" y1="62500" x2="85156" y2="69861"/>
                        <a14:foregroundMark x1="73047" y1="51389" x2="73125" y2="56250"/>
                        <a14:foregroundMark x1="73125" y1="56250" x2="73125" y2="56250"/>
                        <a14:foregroundMark x1="77188" y1="51250" x2="77188" y2="56250"/>
                        <a14:foregroundMark x1="75156" y1="48333" x2="75313" y2="49722"/>
                        <a14:foregroundMark x1="72969" y1="41528" x2="77109" y2="46667"/>
                        <a14:foregroundMark x1="75156" y1="38194" x2="75234" y2="38750"/>
                        <a14:foregroundMark x1="74688" y1="26250" x2="73359" y2="26389"/>
                        <a14:foregroundMark x1="73438" y1="27222" x2="77500" y2="33889"/>
                        <a14:foregroundMark x1="74141" y1="25972" x2="75391" y2="26111"/>
                        <a14:foregroundMark x1="75625" y1="26944" x2="77578" y2="28750"/>
                        <a14:foregroundMark x1="76797" y1="27500" x2="77422" y2="27361"/>
                        <a14:foregroundMark x1="78359" y1="32083" x2="78672" y2="34167"/>
                        <a14:foregroundMark x1="77969" y1="35278" x2="73203" y2="35417"/>
                        <a14:foregroundMark x1="72500" y1="35139" x2="71641" y2="31667"/>
                        <a14:foregroundMark x1="73047" y1="27639" x2="72578" y2="29444"/>
                        <a14:foregroundMark x1="72969" y1="27083" x2="72578" y2="28056"/>
                        <a14:foregroundMark x1="73828" y1="25972" x2="73516" y2="26389"/>
                        <a14:foregroundMark x1="72188" y1="29722" x2="71484" y2="31389"/>
                        <a14:foregroundMark x1="71406" y1="32361" x2="71563" y2="33611"/>
                        <a14:foregroundMark x1="71641" y1="34167" x2="71875" y2="34722"/>
                        <a14:foregroundMark x1="73828" y1="25972" x2="74297" y2="25833"/>
                        <a14:foregroundMark x1="76094" y1="27222" x2="76484" y2="27639"/>
                        <a14:foregroundMark x1="72500" y1="28611" x2="72500" y2="29167"/>
                        <a14:foregroundMark x1="71719" y1="11250" x2="78047" y2="19444"/>
                        <a14:foregroundMark x1="75156" y1="22361" x2="75234" y2="22917"/>
                        <a14:foregroundMark x1="53438" y1="45694" x2="52266" y2="45139"/>
                        <a14:foregroundMark x1="51406" y1="45694" x2="50938" y2="47500"/>
                        <a14:foregroundMark x1="21484" y1="35417" x2="21250" y2="33611"/>
                        <a14:foregroundMark x1="21563" y1="36389" x2="21172" y2="34583"/>
                        <a14:foregroundMark x1="21328" y1="33194" x2="22109" y2="31806"/>
                        <a14:foregroundMark x1="21328" y1="32500" x2="21953" y2="31667"/>
                        <a14:foregroundMark x1="22578" y1="30417" x2="22969" y2="28750"/>
                        <a14:foregroundMark x1="21172" y1="33333" x2="21094" y2="34167"/>
                        <a14:foregroundMark x1="22344" y1="30694" x2="22656" y2="29167"/>
                        <a14:foregroundMark x1="22969" y1="28472" x2="23203" y2="28194"/>
                        <a14:foregroundMark x1="23516" y1="27917" x2="23672" y2="27778"/>
                        <a14:foregroundMark x1="24063" y1="27778" x2="24375" y2="27778"/>
                        <a14:foregroundMark x1="24609" y1="27917" x2="25000" y2="28194"/>
                        <a14:foregroundMark x1="25156" y1="28194" x2="25391" y2="28472"/>
                        <a14:foregroundMark x1="26328" y1="29583" x2="26641" y2="29444"/>
                        <a14:foregroundMark x1="27031" y1="29444" x2="27344" y2="29444"/>
                        <a14:foregroundMark x1="27578" y1="29861" x2="27734" y2="30139"/>
                        <a14:foregroundMark x1="92266" y1="71111" x2="89844" y2="77222"/>
                        <a14:foregroundMark x1="71797" y1="10139" x2="78281" y2="10000"/>
                        <a14:backgroundMark x1="52344" y1="46806" x2="53359" y2="47361"/>
                        <a14:backgroundMark x1="51250" y1="49861" x2="52344" y2="50556"/>
                        <a14:backgroundMark x1="19063" y1="63472" x2="21328" y2="62361"/>
                        <a14:backgroundMark x1="27344" y1="28889" x2="27656" y2="29306"/>
                        <a14:backgroundMark x1="27734" y1="29444" x2="28125" y2="30139"/>
                      </a14:backgroundRemoval>
                    </a14:imgEffect>
                    <a14:imgEffect>
                      <a14:sharpenSoften amount="3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786" r="3596"/>
          <a:stretch/>
        </p:blipFill>
        <p:spPr>
          <a:xfrm>
            <a:off x="6301272" y="328478"/>
            <a:ext cx="2700913" cy="4764360"/>
          </a:xfrm>
          <a:prstGeom prst="rect">
            <a:avLst/>
          </a:prstGeom>
        </p:spPr>
      </p:pic>
      <p:sp>
        <p:nvSpPr>
          <p:cNvPr id="7" name="Google Shape;1131;p27"/>
          <p:cNvSpPr txBox="1">
            <a:spLocks noGrp="1"/>
          </p:cNvSpPr>
          <p:nvPr>
            <p:ph type="subTitle" idx="4294967295"/>
          </p:nvPr>
        </p:nvSpPr>
        <p:spPr>
          <a:xfrm>
            <a:off x="3326448" y="813095"/>
            <a:ext cx="733057" cy="473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پایش</a:t>
            </a:r>
            <a:endParaRPr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8" name="Google Shape;1131;p27"/>
          <p:cNvSpPr txBox="1">
            <a:spLocks/>
          </p:cNvSpPr>
          <p:nvPr/>
        </p:nvSpPr>
        <p:spPr>
          <a:xfrm>
            <a:off x="5860005" y="187465"/>
            <a:ext cx="2546196" cy="47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/>
            <a:r>
              <a:rPr lang="fa-IR" sz="2400" b="1" dirty="0" smtClean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سیستم جلوگیری از نفوذ</a:t>
            </a:r>
            <a:endParaRPr lang="fa-IR" sz="2400" b="1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9" name="Google Shape;1131;p27"/>
          <p:cNvSpPr txBox="1">
            <a:spLocks/>
          </p:cNvSpPr>
          <p:nvPr/>
        </p:nvSpPr>
        <p:spPr>
          <a:xfrm>
            <a:off x="304801" y="2605522"/>
            <a:ext cx="591850" cy="47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/>
            <a:r>
              <a:rPr lang="en-US" sz="2000" b="1" dirty="0" smtClean="0">
                <a:latin typeface="Calibri" panose="020F0502020204030204" pitchFamily="34" charset="0"/>
                <a:cs typeface="B Nazanin" panose="00000400000000000000" pitchFamily="2" charset="-78"/>
              </a:rPr>
              <a:t>IDS</a:t>
            </a:r>
            <a:endParaRPr lang="fa-IR" sz="2000" b="1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0" name="Google Shape;1131;p27"/>
          <p:cNvSpPr txBox="1">
            <a:spLocks/>
          </p:cNvSpPr>
          <p:nvPr/>
        </p:nvSpPr>
        <p:spPr>
          <a:xfrm>
            <a:off x="7300068" y="2658292"/>
            <a:ext cx="591850" cy="47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/>
            <a:r>
              <a:rPr lang="en-US" sz="2000" b="1" dirty="0" smtClean="0">
                <a:latin typeface="Calibri" panose="020F0502020204030204" pitchFamily="34" charset="0"/>
                <a:cs typeface="B Nazanin" panose="00000400000000000000" pitchFamily="2" charset="-78"/>
              </a:rPr>
              <a:t>IPS</a:t>
            </a:r>
            <a:endParaRPr lang="fa-IR" sz="2000" b="1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1" name="Google Shape;1131;p27"/>
          <p:cNvSpPr txBox="1">
            <a:spLocks/>
          </p:cNvSpPr>
          <p:nvPr/>
        </p:nvSpPr>
        <p:spPr>
          <a:xfrm>
            <a:off x="1360449" y="3461895"/>
            <a:ext cx="1301808" cy="31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/>
            <a:r>
              <a:rPr lang="fa-IR" sz="1300" b="1" dirty="0" smtClean="0">
                <a:latin typeface="Calibri" panose="020F0502020204030204" pitchFamily="34" charset="0"/>
                <a:cs typeface="B Nazanin" panose="00000400000000000000" pitchFamily="2" charset="-78"/>
              </a:rPr>
              <a:t>شبکه‌ی داخلی شرکت</a:t>
            </a:r>
            <a:endParaRPr lang="fa-IR" sz="1300" b="1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12" name="Google Shape;1131;p27"/>
          <p:cNvSpPr txBox="1">
            <a:spLocks/>
          </p:cNvSpPr>
          <p:nvPr/>
        </p:nvSpPr>
        <p:spPr>
          <a:xfrm>
            <a:off x="6498602" y="3522032"/>
            <a:ext cx="1301808" cy="31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/>
            <a:r>
              <a:rPr lang="fa-IR" sz="1300" b="1" dirty="0" smtClean="0">
                <a:latin typeface="Calibri" panose="020F0502020204030204" pitchFamily="34" charset="0"/>
                <a:cs typeface="B Nazanin" panose="00000400000000000000" pitchFamily="2" charset="-78"/>
              </a:rPr>
              <a:t>شبکه‌ی داخلی شرکت</a:t>
            </a:r>
            <a:endParaRPr lang="fa-IR" sz="1300" b="1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19" name="Google Shape;4498;p44"/>
          <p:cNvGrpSpPr/>
          <p:nvPr/>
        </p:nvGrpSpPr>
        <p:grpSpPr>
          <a:xfrm rot="5400000">
            <a:off x="3095743" y="2331658"/>
            <a:ext cx="3018263" cy="649605"/>
            <a:chOff x="6853641" y="2618923"/>
            <a:chExt cx="1515545" cy="324557"/>
          </a:xfrm>
        </p:grpSpPr>
        <p:sp>
          <p:nvSpPr>
            <p:cNvPr id="25" name="Google Shape;4499;p44"/>
            <p:cNvSpPr/>
            <p:nvPr/>
          </p:nvSpPr>
          <p:spPr>
            <a:xfrm>
              <a:off x="7747010" y="2781222"/>
              <a:ext cx="324578" cy="162258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500;p44"/>
            <p:cNvSpPr/>
            <p:nvPr/>
          </p:nvSpPr>
          <p:spPr>
            <a:xfrm>
              <a:off x="7449412" y="2618923"/>
              <a:ext cx="324496" cy="162258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501;p44"/>
            <p:cNvSpPr/>
            <p:nvPr/>
          </p:nvSpPr>
          <p:spPr>
            <a:xfrm>
              <a:off x="6853641" y="2618923"/>
              <a:ext cx="324824" cy="16279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02;p44"/>
            <p:cNvSpPr/>
            <p:nvPr/>
          </p:nvSpPr>
          <p:spPr>
            <a:xfrm>
              <a:off x="7151691" y="2781222"/>
              <a:ext cx="324578" cy="162258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503;p44"/>
            <p:cNvSpPr/>
            <p:nvPr/>
          </p:nvSpPr>
          <p:spPr>
            <a:xfrm>
              <a:off x="8044362" y="2618923"/>
              <a:ext cx="324824" cy="16279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roup 31"/>
          <p:cNvGrpSpPr/>
          <p:nvPr/>
        </p:nvGrpSpPr>
        <p:grpSpPr>
          <a:xfrm rot="1729177">
            <a:off x="4096280" y="1166341"/>
            <a:ext cx="723500" cy="448577"/>
            <a:chOff x="3821766" y="461430"/>
            <a:chExt cx="1099748" cy="654114"/>
          </a:xfrm>
        </p:grpSpPr>
        <p:sp>
          <p:nvSpPr>
            <p:cNvPr id="20" name="Google Shape;4504;p44"/>
            <p:cNvSpPr/>
            <p:nvPr/>
          </p:nvSpPr>
          <p:spPr>
            <a:xfrm rot="5400000">
              <a:off x="4044583" y="238613"/>
              <a:ext cx="654114" cy="1099748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Oval 30"/>
            <p:cNvSpPr/>
            <p:nvPr/>
          </p:nvSpPr>
          <p:spPr>
            <a:xfrm>
              <a:off x="4369960" y="574040"/>
              <a:ext cx="417939" cy="4454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096280" y="2421909"/>
            <a:ext cx="723500" cy="448494"/>
            <a:chOff x="3821766" y="2187067"/>
            <a:chExt cx="1099748" cy="653992"/>
          </a:xfrm>
        </p:grpSpPr>
        <p:sp>
          <p:nvSpPr>
            <p:cNvPr id="22" name="Google Shape;4506;p44"/>
            <p:cNvSpPr/>
            <p:nvPr/>
          </p:nvSpPr>
          <p:spPr>
            <a:xfrm rot="5400000">
              <a:off x="4044644" y="1964189"/>
              <a:ext cx="653992" cy="1099748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Oval 33"/>
            <p:cNvSpPr/>
            <p:nvPr/>
          </p:nvSpPr>
          <p:spPr>
            <a:xfrm>
              <a:off x="4357589" y="2291484"/>
              <a:ext cx="454660" cy="452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 rot="19870823" flipV="1">
            <a:off x="4089397" y="3686038"/>
            <a:ext cx="723500" cy="448577"/>
            <a:chOff x="3821766" y="461430"/>
            <a:chExt cx="1099748" cy="654114"/>
          </a:xfrm>
          <a:solidFill>
            <a:schemeClr val="accent6"/>
          </a:solidFill>
        </p:grpSpPr>
        <p:sp>
          <p:nvSpPr>
            <p:cNvPr id="54" name="Google Shape;4504;p44"/>
            <p:cNvSpPr/>
            <p:nvPr/>
          </p:nvSpPr>
          <p:spPr>
            <a:xfrm rot="5400000">
              <a:off x="4044583" y="238613"/>
              <a:ext cx="654114" cy="1099748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Oval 54"/>
            <p:cNvSpPr/>
            <p:nvPr/>
          </p:nvSpPr>
          <p:spPr>
            <a:xfrm>
              <a:off x="4369960" y="574040"/>
              <a:ext cx="417939" cy="4454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 rot="813677" flipV="1">
            <a:off x="4379717" y="3050786"/>
            <a:ext cx="721610" cy="468531"/>
            <a:chOff x="4249820" y="1329268"/>
            <a:chExt cx="1096876" cy="683210"/>
          </a:xfrm>
          <a:solidFill>
            <a:schemeClr val="accent5"/>
          </a:solidFill>
        </p:grpSpPr>
        <p:sp>
          <p:nvSpPr>
            <p:cNvPr id="57" name="Google Shape;4505;p44"/>
            <p:cNvSpPr/>
            <p:nvPr/>
          </p:nvSpPr>
          <p:spPr>
            <a:xfrm rot="5400000">
              <a:off x="4456653" y="1122435"/>
              <a:ext cx="683210" cy="1096876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Oval 57"/>
            <p:cNvSpPr/>
            <p:nvPr/>
          </p:nvSpPr>
          <p:spPr>
            <a:xfrm>
              <a:off x="4361180" y="1446375"/>
              <a:ext cx="454660" cy="4523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Google Shape;1131;p27"/>
          <p:cNvSpPr txBox="1">
            <a:spLocks/>
          </p:cNvSpPr>
          <p:nvPr/>
        </p:nvSpPr>
        <p:spPr>
          <a:xfrm>
            <a:off x="896651" y="187465"/>
            <a:ext cx="2260600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>
              <a:buFont typeface="Arvo"/>
              <a:buNone/>
            </a:pPr>
            <a:r>
              <a:rPr lang="fa-IR" sz="2400" b="1" dirty="0" smtClean="0">
                <a:solidFill>
                  <a:schemeClr val="tx1"/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سیستم تشخیص نفوذ</a:t>
            </a:r>
            <a:endParaRPr lang="fa-IR" sz="2400" b="1" dirty="0">
              <a:solidFill>
                <a:schemeClr val="tx1"/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60" name="Google Shape;1131;p27"/>
          <p:cNvSpPr txBox="1">
            <a:spLocks/>
          </p:cNvSpPr>
          <p:nvPr/>
        </p:nvSpPr>
        <p:spPr>
          <a:xfrm>
            <a:off x="2992504" y="2308967"/>
            <a:ext cx="1068683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>
              <a:buFont typeface="Arvo"/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تشخیص</a:t>
            </a:r>
            <a:endParaRPr lang="fa-IR"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61" name="Google Shape;1131;p27"/>
          <p:cNvSpPr txBox="1">
            <a:spLocks/>
          </p:cNvSpPr>
          <p:nvPr/>
        </p:nvSpPr>
        <p:spPr>
          <a:xfrm>
            <a:off x="3178785" y="3910149"/>
            <a:ext cx="884185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just" rtl="1">
              <a:buFont typeface="Arvo"/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واکنش</a:t>
            </a:r>
            <a:endParaRPr lang="fa-IR"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62" name="Google Shape;1131;p27"/>
          <p:cNvSpPr txBox="1">
            <a:spLocks/>
          </p:cNvSpPr>
          <p:nvPr/>
        </p:nvSpPr>
        <p:spPr>
          <a:xfrm>
            <a:off x="5065171" y="1465285"/>
            <a:ext cx="1121859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rtl="1">
              <a:buFont typeface="Arvo"/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مانع حملات</a:t>
            </a:r>
            <a:endParaRPr lang="fa-IR"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63" name="Google Shape;1131;p27"/>
          <p:cNvSpPr txBox="1">
            <a:spLocks/>
          </p:cNvSpPr>
          <p:nvPr/>
        </p:nvSpPr>
        <p:spPr>
          <a:xfrm>
            <a:off x="5058919" y="2889823"/>
            <a:ext cx="1512342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rtl="1">
              <a:buFont typeface="Arvo"/>
              <a:buNone/>
            </a:pPr>
            <a:r>
              <a:rPr lang="fa-IR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اکثرا دارای هسته‌ی </a:t>
            </a:r>
            <a:r>
              <a:rPr lang="en-US" sz="2400" dirty="0" smtClean="0">
                <a:latin typeface="Calibri" panose="020F0502020204030204" pitchFamily="34" charset="0"/>
                <a:cs typeface="B Nazanin" panose="00000400000000000000" pitchFamily="2" charset="-78"/>
              </a:rPr>
              <a:t>IDS</a:t>
            </a:r>
            <a:endParaRPr lang="fa-IR" sz="2400" dirty="0"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grpSp>
        <p:nvGrpSpPr>
          <p:cNvPr id="64" name="Group 63"/>
          <p:cNvGrpSpPr/>
          <p:nvPr/>
        </p:nvGrpSpPr>
        <p:grpSpPr>
          <a:xfrm rot="20786323">
            <a:off x="4390249" y="1795210"/>
            <a:ext cx="721610" cy="468531"/>
            <a:chOff x="4249820" y="1329268"/>
            <a:chExt cx="1096876" cy="683210"/>
          </a:xfrm>
        </p:grpSpPr>
        <p:sp>
          <p:nvSpPr>
            <p:cNvPr id="65" name="Google Shape;4505;p44"/>
            <p:cNvSpPr/>
            <p:nvPr/>
          </p:nvSpPr>
          <p:spPr>
            <a:xfrm rot="5400000">
              <a:off x="4456653" y="1122435"/>
              <a:ext cx="683210" cy="1096876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Oval 65"/>
            <p:cNvSpPr/>
            <p:nvPr/>
          </p:nvSpPr>
          <p:spPr>
            <a:xfrm>
              <a:off x="4361180" y="1446375"/>
              <a:ext cx="454660" cy="45233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379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60" grpId="0"/>
      <p:bldP spid="61" grpId="0"/>
      <p:bldP spid="62" grpId="0"/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26"/>
          <p:cNvSpPr txBox="1">
            <a:spLocks noGrp="1"/>
          </p:cNvSpPr>
          <p:nvPr>
            <p:ph type="title" idx="2"/>
          </p:nvPr>
        </p:nvSpPr>
        <p:spPr>
          <a:xfrm>
            <a:off x="1338312" y="1241659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۲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1120" name="Google Shape;1120;p26"/>
          <p:cNvSpPr txBox="1">
            <a:spLocks noGrp="1"/>
          </p:cNvSpPr>
          <p:nvPr>
            <p:ph type="title" idx="4"/>
          </p:nvPr>
        </p:nvSpPr>
        <p:spPr>
          <a:xfrm>
            <a:off x="1338312" y="1676535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ea typeface="Barlow Condensed"/>
                <a:cs typeface="B Nazanin" panose="00000400000000000000" pitchFamily="2" charset="-78"/>
              </a:rPr>
              <a:t>۳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ea typeface="Barlow Condensed"/>
              <a:cs typeface="B Nazanin" panose="00000400000000000000" pitchFamily="2" charset="-78"/>
            </a:endParaRPr>
          </a:p>
        </p:txBody>
      </p:sp>
      <p:sp>
        <p:nvSpPr>
          <p:cNvPr id="1122" name="Google Shape;1122;p26"/>
          <p:cNvSpPr txBox="1">
            <a:spLocks noGrp="1"/>
          </p:cNvSpPr>
          <p:nvPr>
            <p:ph type="title" idx="6"/>
          </p:nvPr>
        </p:nvSpPr>
        <p:spPr>
          <a:xfrm>
            <a:off x="1338312" y="2106461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۴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3" name="Google Shape;1123;p26"/>
          <p:cNvSpPr txBox="1">
            <a:spLocks noGrp="1"/>
          </p:cNvSpPr>
          <p:nvPr>
            <p:ph type="title" idx="8"/>
          </p:nvPr>
        </p:nvSpPr>
        <p:spPr>
          <a:xfrm>
            <a:off x="1338312" y="2544007"/>
            <a:ext cx="1460700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۵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124" name="Google Shape;1124;p26"/>
          <p:cNvSpPr txBox="1">
            <a:spLocks noGrp="1"/>
          </p:cNvSpPr>
          <p:nvPr>
            <p:ph type="ctrTitle" idx="9"/>
          </p:nvPr>
        </p:nvSpPr>
        <p:spPr>
          <a:xfrm>
            <a:off x="3172445" y="1180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20505000000020003" pitchFamily="18" charset="0"/>
                <a:ea typeface="Calibri"/>
                <a:cs typeface="B Nazanin" panose="00000400000000000000" pitchFamily="2" charset="-78"/>
                <a:sym typeface="Calibri"/>
              </a:rPr>
              <a:t>فهرست</a:t>
            </a:r>
            <a:endParaRPr dirty="0">
              <a:latin typeface="IranNastaliq" panose="02020505000000020003" pitchFamily="18" charset="0"/>
              <a:ea typeface="Calibri"/>
              <a:cs typeface="B Nazanin" panose="00000400000000000000" pitchFamily="2" charset="-78"/>
              <a:sym typeface="Calibri"/>
            </a:endParaRPr>
          </a:p>
        </p:txBody>
      </p:sp>
      <p:cxnSp>
        <p:nvCxnSpPr>
          <p:cNvPr id="1125" name="Google Shape;1125;p26"/>
          <p:cNvCxnSpPr>
            <a:cxnSpLocks/>
          </p:cNvCxnSpPr>
          <p:nvPr/>
        </p:nvCxnSpPr>
        <p:spPr>
          <a:xfrm>
            <a:off x="2973365" y="-8880"/>
            <a:ext cx="0" cy="476673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18;p26">
            <a:extLst>
              <a:ext uri="{FF2B5EF4-FFF2-40B4-BE49-F238E27FC236}">
                <a16:creationId xmlns:a16="http://schemas.microsoft.com/office/drawing/2014/main" id="{728DC636-F669-4356-976A-86859BC42B9E}"/>
              </a:ext>
            </a:extLst>
          </p:cNvPr>
          <p:cNvSpPr txBox="1">
            <a:spLocks/>
          </p:cNvSpPr>
          <p:nvPr/>
        </p:nvSpPr>
        <p:spPr>
          <a:xfrm>
            <a:off x="1338312" y="2981553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۶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6" name="Google Shape;1120;p26">
            <a:extLst>
              <a:ext uri="{FF2B5EF4-FFF2-40B4-BE49-F238E27FC236}">
                <a16:creationId xmlns:a16="http://schemas.microsoft.com/office/drawing/2014/main" id="{5AF8A813-8212-4761-B1BE-3BB83355CBC2}"/>
              </a:ext>
            </a:extLst>
          </p:cNvPr>
          <p:cNvSpPr txBox="1">
            <a:spLocks/>
          </p:cNvSpPr>
          <p:nvPr/>
        </p:nvSpPr>
        <p:spPr>
          <a:xfrm>
            <a:off x="1338312" y="3419099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۷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18" name="Google Shape;1118;p26">
            <a:extLst>
              <a:ext uri="{FF2B5EF4-FFF2-40B4-BE49-F238E27FC236}">
                <a16:creationId xmlns:a16="http://schemas.microsoft.com/office/drawing/2014/main" id="{D0DE0ECA-5E4D-499C-8397-DC38CBD7897C}"/>
              </a:ext>
            </a:extLst>
          </p:cNvPr>
          <p:cNvSpPr txBox="1">
            <a:spLocks/>
          </p:cNvSpPr>
          <p:nvPr/>
        </p:nvSpPr>
        <p:spPr>
          <a:xfrm>
            <a:off x="1336748" y="3856645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۸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0" name="Google Shape;1120;p26">
            <a:extLst>
              <a:ext uri="{FF2B5EF4-FFF2-40B4-BE49-F238E27FC236}">
                <a16:creationId xmlns:a16="http://schemas.microsoft.com/office/drawing/2014/main" id="{407AD0B4-85D7-4D4A-8281-34AD82046467}"/>
              </a:ext>
            </a:extLst>
          </p:cNvPr>
          <p:cNvSpPr txBox="1">
            <a:spLocks/>
          </p:cNvSpPr>
          <p:nvPr/>
        </p:nvSpPr>
        <p:spPr>
          <a:xfrm>
            <a:off x="1336748" y="4294191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 smtClean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  <a:cs typeface="B Nazanin" panose="00000400000000000000" pitchFamily="2" charset="-78"/>
              </a:rPr>
              <a:t>۹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Brush Script MT" panose="03060802040406070304" pitchFamily="66" charset="0"/>
              <a:cs typeface="B Nazanin" panose="00000400000000000000" pitchFamily="2" charset="-78"/>
            </a:endParaRPr>
          </a:p>
        </p:txBody>
      </p:sp>
      <p:sp>
        <p:nvSpPr>
          <p:cNvPr id="23" name="Google Shape;1117;p26">
            <a:extLst>
              <a:ext uri="{FF2B5EF4-FFF2-40B4-BE49-F238E27FC236}">
                <a16:creationId xmlns:a16="http://schemas.microsoft.com/office/drawing/2014/main" id="{58CB7A6C-26AD-48E9-B84A-0A8CA558832D}"/>
              </a:ext>
            </a:extLst>
          </p:cNvPr>
          <p:cNvSpPr txBox="1">
            <a:spLocks/>
          </p:cNvSpPr>
          <p:nvPr/>
        </p:nvSpPr>
        <p:spPr>
          <a:xfrm>
            <a:off x="3172445" y="1196688"/>
            <a:ext cx="5656763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مقدمه و اهمیت پژوهش</a:t>
            </a:r>
          </a:p>
        </p:txBody>
      </p:sp>
      <p:sp>
        <p:nvSpPr>
          <p:cNvPr id="24" name="Google Shape;1118;p26">
            <a:extLst>
              <a:ext uri="{FF2B5EF4-FFF2-40B4-BE49-F238E27FC236}">
                <a16:creationId xmlns:a16="http://schemas.microsoft.com/office/drawing/2014/main" id="{32D41ED4-26AE-4959-8C9F-3627FB44E03E}"/>
              </a:ext>
            </a:extLst>
          </p:cNvPr>
          <p:cNvSpPr txBox="1">
            <a:spLocks/>
          </p:cNvSpPr>
          <p:nvPr/>
        </p:nvSpPr>
        <p:spPr>
          <a:xfrm>
            <a:off x="1336748" y="806264"/>
            <a:ext cx="1460700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Barlow Condensed"/>
                <a:cs typeface="B Nazanin" panose="00000400000000000000" pitchFamily="2" charset="-78"/>
                <a:sym typeface="Barlow Condensed"/>
              </a:rPr>
              <a:t>۱</a:t>
            </a:r>
            <a:endParaRPr lang="en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Barlow Condensed"/>
              <a:cs typeface="B Nazanin" panose="00000400000000000000" pitchFamily="2" charset="-78"/>
              <a:sym typeface="Barlow Condensed"/>
            </a:endParaRPr>
          </a:p>
        </p:txBody>
      </p:sp>
      <p:sp>
        <p:nvSpPr>
          <p:cNvPr id="25" name="Google Shape;1117;p26"/>
          <p:cNvSpPr txBox="1">
            <a:spLocks/>
          </p:cNvSpPr>
          <p:nvPr/>
        </p:nvSpPr>
        <p:spPr>
          <a:xfrm>
            <a:off x="3172446" y="761294"/>
            <a:ext cx="5765814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اهداف پژوهش</a:t>
            </a:r>
          </a:p>
        </p:txBody>
      </p:sp>
      <p:sp>
        <p:nvSpPr>
          <p:cNvPr id="26" name="Google Shape;1116;p26"/>
          <p:cNvSpPr txBox="1">
            <a:spLocks noGrp="1"/>
          </p:cNvSpPr>
          <p:nvPr>
            <p:ph type="ctrTitle" idx="7"/>
          </p:nvPr>
        </p:nvSpPr>
        <p:spPr>
          <a:xfrm>
            <a:off x="3174009" y="2499049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نظارت‌نشده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7" name="Google Shape;1119;p26"/>
          <p:cNvSpPr txBox="1">
            <a:spLocks noGrp="1"/>
          </p:cNvSpPr>
          <p:nvPr>
            <p:ph type="ctrTitle" idx="3"/>
          </p:nvPr>
        </p:nvSpPr>
        <p:spPr>
          <a:xfrm>
            <a:off x="3172445" y="1631565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800" b="1" dirty="0">
                <a:ln w="12700">
                  <a:noFill/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B Nazanin" panose="00000400000000000000" pitchFamily="2" charset="-78"/>
              </a:rPr>
              <a:t>رویکردهای مبتنی بر یادگیری ماشین</a:t>
            </a:r>
            <a:endParaRPr sz="2800" b="1" dirty="0">
              <a:ln w="12700">
                <a:noFill/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8" name="Google Shape;1121;p26"/>
          <p:cNvSpPr txBox="1">
            <a:spLocks noGrp="1"/>
          </p:cNvSpPr>
          <p:nvPr>
            <p:ph type="ctrTitle" idx="5"/>
          </p:nvPr>
        </p:nvSpPr>
        <p:spPr>
          <a:xfrm>
            <a:off x="3174009" y="2061503"/>
            <a:ext cx="5765815" cy="3913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الگوریتم‌های تحت نظارت</a:t>
            </a:r>
            <a:endParaRPr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9" name="Google Shape;1117;p26">
            <a:extLst>
              <a:ext uri="{FF2B5EF4-FFF2-40B4-BE49-F238E27FC236}">
                <a16:creationId xmlns:a16="http://schemas.microsoft.com/office/drawing/2014/main" id="{721083FD-ECC2-431B-9EB7-C89591102D89}"/>
              </a:ext>
            </a:extLst>
          </p:cNvPr>
          <p:cNvSpPr txBox="1">
            <a:spLocks/>
          </p:cNvSpPr>
          <p:nvPr/>
        </p:nvSpPr>
        <p:spPr>
          <a:xfrm>
            <a:off x="3174009" y="2936595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مقایسه و بررسی الگوریتم‌ها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0" name="Google Shape;1119;p26">
            <a:extLst>
              <a:ext uri="{FF2B5EF4-FFF2-40B4-BE49-F238E27FC236}">
                <a16:creationId xmlns:a16="http://schemas.microsoft.com/office/drawing/2014/main" id="{1625885B-272B-4BDC-9FBD-2D3CD2E6603A}"/>
              </a:ext>
            </a:extLst>
          </p:cNvPr>
          <p:cNvSpPr txBox="1">
            <a:spLocks/>
          </p:cNvSpPr>
          <p:nvPr/>
        </p:nvSpPr>
        <p:spPr>
          <a:xfrm>
            <a:off x="3174009" y="3374141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جمع‌بندی و نتیجه‌گیری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1" name="Google Shape;1117;p26">
            <a:extLst>
              <a:ext uri="{FF2B5EF4-FFF2-40B4-BE49-F238E27FC236}">
                <a16:creationId xmlns:a16="http://schemas.microsoft.com/office/drawing/2014/main" id="{74057169-6837-4C7D-98C3-B94771333689}"/>
              </a:ext>
            </a:extLst>
          </p:cNvPr>
          <p:cNvSpPr txBox="1">
            <a:spLocks/>
          </p:cNvSpPr>
          <p:nvPr/>
        </p:nvSpPr>
        <p:spPr>
          <a:xfrm>
            <a:off x="3172445" y="3811687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پیشنهادات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2" name="Google Shape;1119;p26">
            <a:extLst>
              <a:ext uri="{FF2B5EF4-FFF2-40B4-BE49-F238E27FC236}">
                <a16:creationId xmlns:a16="http://schemas.microsoft.com/office/drawing/2014/main" id="{25CFDE3C-B7B7-4434-8F69-5526561578A8}"/>
              </a:ext>
            </a:extLst>
          </p:cNvPr>
          <p:cNvSpPr txBox="1">
            <a:spLocks/>
          </p:cNvSpPr>
          <p:nvPr/>
        </p:nvSpPr>
        <p:spPr>
          <a:xfrm>
            <a:off x="3172445" y="4249233"/>
            <a:ext cx="5765815" cy="39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fa-IR" sz="2400" b="1" dirty="0">
                <a:ln w="12700">
                  <a:noFill/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B Nazanin" panose="00000400000000000000" pitchFamily="2" charset="-78"/>
              </a:rPr>
              <a:t>منابع</a:t>
            </a:r>
            <a:endParaRPr lang="en-US" sz="2400" b="1" dirty="0">
              <a:ln w="12700">
                <a:noFill/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29" b="83286" l="16300" r="78000">
                        <a14:foregroundMark x1="45200" y1="36286" x2="46300" y2="34571"/>
                        <a14:foregroundMark x1="44600" y1="41571" x2="49600" y2="46000"/>
                        <a14:foregroundMark x1="32700" y1="54286" x2="44800" y2="59571"/>
                        <a14:foregroundMark x1="39200" y1="54000" x2="37500" y2="55571"/>
                        <a14:foregroundMark x1="52800" y1="57714" x2="57500" y2="53429"/>
                        <a14:foregroundMark x1="63900" y1="60000" x2="65900" y2="63143"/>
                        <a14:foregroundMark x1="74200" y1="61429" x2="70700" y2="61429"/>
                        <a14:foregroundMark x1="59500" y1="68000" x2="66000" y2="70714"/>
                        <a14:foregroundMark x1="59200" y1="72571" x2="66100" y2="72714"/>
                        <a14:foregroundMark x1="56800" y1="76571" x2="63900" y2="76429"/>
                        <a14:foregroundMark x1="59300" y1="77714" x2="63600" y2="79286"/>
                        <a14:foregroundMark x1="59100" y1="79714" x2="61100" y2="79286"/>
                        <a14:foregroundMark x1="66800" y1="79000" x2="75300" y2="78429"/>
                        <a14:foregroundMark x1="64600" y1="74571" x2="75800" y2="75000"/>
                        <a14:foregroundMark x1="64400" y1="71143" x2="75900" y2="71429"/>
                        <a14:foregroundMark x1="63500" y1="63714" x2="72100" y2="63857"/>
                        <a14:foregroundMark x1="71400" y1="62857" x2="75500" y2="63143"/>
                        <a14:foregroundMark x1="66200" y1="67714" x2="70600" y2="72571"/>
                        <a14:foregroundMark x1="69300" y1="70143" x2="75000" y2="69857"/>
                        <a14:foregroundMark x1="67700" y1="66286" x2="75100" y2="66429"/>
                        <a14:foregroundMark x1="76200" y1="66000" x2="76300" y2="72000"/>
                        <a14:foregroundMark x1="72700" y1="64571" x2="75700" y2="65000"/>
                        <a14:foregroundMark x1="69400" y1="68429" x2="74500" y2="67857"/>
                        <a14:foregroundMark x1="75600" y1="72143" x2="76200" y2="74143"/>
                        <a14:foregroundMark x1="75900" y1="65571" x2="76700" y2="66714"/>
                        <a14:foregroundMark x1="78100" y1="67571" x2="77900" y2="68714"/>
                        <a14:foregroundMark x1="28200" y1="78429" x2="38100" y2="79286"/>
                        <a14:foregroundMark x1="37900" y1="80286" x2="41100" y2="80000"/>
                        <a14:foregroundMark x1="45200" y1="50429" x2="52300" y2="49429"/>
                        <a14:foregroundMark x1="42000" y1="48714" x2="40400" y2="504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79" t="29155" r="23233" b="10605"/>
          <a:stretch/>
        </p:blipFill>
        <p:spPr>
          <a:xfrm>
            <a:off x="5418804" y="2392680"/>
            <a:ext cx="3410404" cy="2475677"/>
          </a:xfrm>
          <a:prstGeom prst="rect">
            <a:avLst/>
          </a:prstGeom>
        </p:spPr>
      </p:pic>
      <p:sp>
        <p:nvSpPr>
          <p:cNvPr id="33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/>
              <a:t>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41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31"/>
          <p:cNvSpPr txBox="1">
            <a:spLocks noGrp="1"/>
          </p:cNvSpPr>
          <p:nvPr>
            <p:ph type="ctrTitle"/>
          </p:nvPr>
        </p:nvSpPr>
        <p:spPr>
          <a:xfrm flipH="1">
            <a:off x="625917" y="54675"/>
            <a:ext cx="8106602" cy="1046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 rtl="1"/>
            <a:r>
              <a:rPr lang="fa-IR" sz="3600" b="1" dirty="0">
                <a:latin typeface="IRANSans" panose="02040503050201020203" pitchFamily="18" charset="-78"/>
                <a:cs typeface="B Nazanin" panose="00000400000000000000" pitchFamily="2" charset="-78"/>
              </a:rPr>
              <a:t>رویکردهای </a:t>
            </a:r>
            <a:r>
              <a:rPr lang="fa-IR" sz="3600" b="1" dirty="0" smtClean="0">
                <a:latin typeface="IRANSans" panose="02040503050201020203" pitchFamily="18" charset="-78"/>
                <a:cs typeface="B Nazanin" panose="00000400000000000000" pitchFamily="2" charset="-78"/>
              </a:rPr>
              <a:t>تشخیص نفوذ مبتنی </a:t>
            </a:r>
            <a:r>
              <a:rPr lang="fa-IR" sz="3600" b="1" dirty="0">
                <a:latin typeface="IRANSans" panose="02040503050201020203" pitchFamily="18" charset="-78"/>
                <a:cs typeface="B Nazanin" panose="00000400000000000000" pitchFamily="2" charset="-78"/>
              </a:rPr>
              <a:t>بر یادگیری ماشین</a:t>
            </a:r>
          </a:p>
        </p:txBody>
      </p:sp>
      <p:grpSp>
        <p:nvGrpSpPr>
          <p:cNvPr id="1248" name="Google Shape;1248;p31"/>
          <p:cNvGrpSpPr/>
          <p:nvPr/>
        </p:nvGrpSpPr>
        <p:grpSpPr>
          <a:xfrm>
            <a:off x="6959935" y="1801869"/>
            <a:ext cx="980695" cy="982361"/>
            <a:chOff x="917250" y="2165250"/>
            <a:chExt cx="980695" cy="982361"/>
          </a:xfrm>
        </p:grpSpPr>
        <p:sp>
          <p:nvSpPr>
            <p:cNvPr id="1249" name="Google Shape;1249;p31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</p:grpSp>
      <p:sp>
        <p:nvSpPr>
          <p:cNvPr id="1252" name="Google Shape;1252;p31"/>
          <p:cNvSpPr txBox="1"/>
          <p:nvPr/>
        </p:nvSpPr>
        <p:spPr>
          <a:xfrm>
            <a:off x="1954966" y="1626250"/>
            <a:ext cx="433919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solidFill>
                  <a:schemeClr val="dk1"/>
                </a:solidFill>
                <a:latin typeface="Calibri" panose="020F0502020204030204" pitchFamily="34" charset="0"/>
                <a:ea typeface="Barlow Condensed SemiBold"/>
                <a:cs typeface="B Nazanin" panose="00000400000000000000" pitchFamily="2" charset="-78"/>
                <a:sym typeface="Barlow Condensed SemiBold"/>
              </a:rPr>
              <a:t>تفاوت با راهکارهای دستی چیست؟</a:t>
            </a:r>
            <a:endParaRPr sz="2400" b="1" dirty="0">
              <a:solidFill>
                <a:schemeClr val="dk1"/>
              </a:solidFill>
              <a:latin typeface="Calibri" panose="020F0502020204030204" pitchFamily="34" charset="0"/>
              <a:ea typeface="Barlow Condensed SemiBold"/>
              <a:cs typeface="B Nazanin" panose="00000400000000000000" pitchFamily="2" charset="-78"/>
              <a:sym typeface="Barlow Condensed SemiBold"/>
            </a:endParaRPr>
          </a:p>
        </p:txBody>
      </p:sp>
      <p:sp>
        <p:nvSpPr>
          <p:cNvPr id="1254" name="Google Shape;1254;p31"/>
          <p:cNvSpPr txBox="1"/>
          <p:nvPr/>
        </p:nvSpPr>
        <p:spPr>
          <a:xfrm>
            <a:off x="1195795" y="2293049"/>
            <a:ext cx="5417866" cy="214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ü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دقت </a:t>
            </a:r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بهتر و سرعت تشخیص بیش‌تری </a:t>
            </a:r>
            <a:endParaRPr lang="fa-IR" sz="1800" dirty="0" smtClean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ü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عدم نیاز به </a:t>
            </a:r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تجربه و دانش کارشناسان و 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متخصصین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ü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جمع‌آوری الگوهای حملات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ü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پیش‌بینی حملات از روی الگوهای به دست آمده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ü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وجود هشدارهای غیر ضروری زیاد در صورت داشتن حساسیت بالا</a:t>
            </a: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Arvo"/>
              <a:cs typeface="B Nazanin" panose="00000400000000000000" pitchFamily="2" charset="-78"/>
              <a:sym typeface="Arvo"/>
            </a:endParaRPr>
          </a:p>
        </p:txBody>
      </p:sp>
      <p:cxnSp>
        <p:nvCxnSpPr>
          <p:cNvPr id="14" name="Google Shape;1251;p31">
            <a:extLst>
              <a:ext uri="{FF2B5EF4-FFF2-40B4-BE49-F238E27FC236}">
                <a16:creationId xmlns:a16="http://schemas.microsoft.com/office/drawing/2014/main" id="{46E2C5B8-96E9-4874-9BDD-88CCE068375F}"/>
              </a:ext>
            </a:extLst>
          </p:cNvPr>
          <p:cNvCxnSpPr>
            <a:cxnSpLocks/>
          </p:cNvCxnSpPr>
          <p:nvPr/>
        </p:nvCxnSpPr>
        <p:spPr>
          <a:xfrm>
            <a:off x="1142455" y="2293049"/>
            <a:ext cx="5417866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Google Shape;6394;p48"/>
          <p:cNvGrpSpPr/>
          <p:nvPr/>
        </p:nvGrpSpPr>
        <p:grpSpPr>
          <a:xfrm>
            <a:off x="7226091" y="2018662"/>
            <a:ext cx="462489" cy="548773"/>
            <a:chOff x="-48233050" y="3569725"/>
            <a:chExt cx="252050" cy="299475"/>
          </a:xfrm>
          <a:solidFill>
            <a:schemeClr val="bg1"/>
          </a:solidFill>
        </p:grpSpPr>
        <p:sp>
          <p:nvSpPr>
            <p:cNvPr id="13" name="Google Shape;6395;p4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96;p4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97;p4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/>
              <a:t>۸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31"/>
          <p:cNvSpPr txBox="1">
            <a:spLocks noGrp="1"/>
          </p:cNvSpPr>
          <p:nvPr>
            <p:ph type="ctrTitle"/>
          </p:nvPr>
        </p:nvSpPr>
        <p:spPr>
          <a:xfrm flipH="1">
            <a:off x="625917" y="54675"/>
            <a:ext cx="8106602" cy="1046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 rtl="1"/>
            <a:r>
              <a:rPr lang="fa-IR" sz="3600" b="1" dirty="0" smtClean="0">
                <a:latin typeface="IRANSans" panose="02040503050201020203" pitchFamily="18" charset="-78"/>
                <a:cs typeface="B Nazanin" panose="00000400000000000000" pitchFamily="2" charset="-78"/>
              </a:rPr>
              <a:t>دسته‌بندی الگوریتم‌ها</a:t>
            </a:r>
            <a:endParaRPr lang="fa-IR" sz="3600" b="1" dirty="0">
              <a:latin typeface="IRANSans" panose="02040503050201020203" pitchFamily="18" charset="-78"/>
              <a:cs typeface="B Nazanin" panose="00000400000000000000" pitchFamily="2" charset="-78"/>
            </a:endParaRPr>
          </a:p>
        </p:txBody>
      </p:sp>
      <p:sp>
        <p:nvSpPr>
          <p:cNvPr id="1252" name="Google Shape;1252;p31"/>
          <p:cNvSpPr txBox="1"/>
          <p:nvPr/>
        </p:nvSpPr>
        <p:spPr>
          <a:xfrm>
            <a:off x="1954966" y="1626250"/>
            <a:ext cx="433919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400" b="1" dirty="0" smtClean="0">
                <a:solidFill>
                  <a:schemeClr val="dk1"/>
                </a:solidFill>
                <a:latin typeface="Calibri" panose="020F0502020204030204" pitchFamily="34" charset="0"/>
                <a:ea typeface="Barlow Condensed SemiBold"/>
                <a:cs typeface="B Nazanin" panose="00000400000000000000" pitchFamily="2" charset="-78"/>
                <a:sym typeface="Barlow Condensed SemiBold"/>
              </a:rPr>
              <a:t>انواع دسته‌بندی؟</a:t>
            </a:r>
            <a:endParaRPr sz="2400" b="1" dirty="0">
              <a:solidFill>
                <a:schemeClr val="dk1"/>
              </a:solidFill>
              <a:latin typeface="Calibri" panose="020F0502020204030204" pitchFamily="34" charset="0"/>
              <a:ea typeface="Barlow Condensed SemiBold"/>
              <a:cs typeface="B Nazanin" panose="00000400000000000000" pitchFamily="2" charset="-78"/>
              <a:sym typeface="Barlow Condensed SemiBold"/>
            </a:endParaRPr>
          </a:p>
        </p:txBody>
      </p:sp>
      <p:sp>
        <p:nvSpPr>
          <p:cNvPr id="1254" name="Google Shape;1254;p31"/>
          <p:cNvSpPr txBox="1"/>
          <p:nvPr/>
        </p:nvSpPr>
        <p:spPr>
          <a:xfrm>
            <a:off x="1195795" y="2293049"/>
            <a:ext cx="5417866" cy="214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تشخیص رفتار غیر عادی و تشخیص مبتنی بر امضا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تحت نظارت و نظارت‌نشده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کم‌عمق و عمیق</a:t>
            </a:r>
          </a:p>
          <a:p>
            <a:pPr marL="425450" lvl="0" indent="-285750" algn="just" rtl="1">
              <a:lnSpc>
                <a:spcPct val="150000"/>
              </a:lnSpc>
              <a:buClr>
                <a:schemeClr val="dk1"/>
              </a:buClr>
              <a:buSzPts val="1400"/>
              <a:buFont typeface="Wingdings" panose="05000000000000000000" pitchFamily="2" charset="2"/>
              <a:buChar char="v"/>
            </a:pP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طبقه‌بندی‌های تکی، </a:t>
            </a:r>
            <a:r>
              <a:rPr lang="fa-IR" sz="1800" dirty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ترکیبی و </a:t>
            </a:r>
            <a:r>
              <a:rPr lang="fa-IR" sz="1800" dirty="0" smtClean="0">
                <a:solidFill>
                  <a:schemeClr val="dk1"/>
                </a:solidFill>
                <a:latin typeface="Calibri" panose="020F0502020204030204" pitchFamily="34" charset="0"/>
                <a:ea typeface="Arvo"/>
                <a:cs typeface="B Nazanin" panose="00000400000000000000" pitchFamily="2" charset="-78"/>
                <a:sym typeface="Arvo"/>
              </a:rPr>
              <a:t>گروهی</a:t>
            </a:r>
          </a:p>
        </p:txBody>
      </p:sp>
      <p:cxnSp>
        <p:nvCxnSpPr>
          <p:cNvPr id="14" name="Google Shape;1251;p31">
            <a:extLst>
              <a:ext uri="{FF2B5EF4-FFF2-40B4-BE49-F238E27FC236}">
                <a16:creationId xmlns:a16="http://schemas.microsoft.com/office/drawing/2014/main" id="{46E2C5B8-96E9-4874-9BDD-88CCE068375F}"/>
              </a:ext>
            </a:extLst>
          </p:cNvPr>
          <p:cNvCxnSpPr>
            <a:cxnSpLocks/>
          </p:cNvCxnSpPr>
          <p:nvPr/>
        </p:nvCxnSpPr>
        <p:spPr>
          <a:xfrm>
            <a:off x="1142455" y="2293049"/>
            <a:ext cx="5417866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" name="Google Shape;1169;p29">
            <a:extLst>
              <a:ext uri="{FF2B5EF4-FFF2-40B4-BE49-F238E27FC236}">
                <a16:creationId xmlns:a16="http://schemas.microsoft.com/office/drawing/2014/main" id="{1030465E-C6AC-4A49-B4B9-EC09208D475B}"/>
              </a:ext>
            </a:extLst>
          </p:cNvPr>
          <p:cNvGrpSpPr/>
          <p:nvPr/>
        </p:nvGrpSpPr>
        <p:grpSpPr>
          <a:xfrm>
            <a:off x="6950635" y="1801869"/>
            <a:ext cx="980695" cy="982361"/>
            <a:chOff x="917250" y="2165250"/>
            <a:chExt cx="980695" cy="982361"/>
          </a:xfrm>
        </p:grpSpPr>
        <p:sp>
          <p:nvSpPr>
            <p:cNvPr id="21" name="Google Shape;1170;p29">
              <a:extLst>
                <a:ext uri="{FF2B5EF4-FFF2-40B4-BE49-F238E27FC236}">
                  <a16:creationId xmlns:a16="http://schemas.microsoft.com/office/drawing/2014/main" id="{0BF15D74-8454-4012-A50D-3CAAD639D983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cs typeface="B Nazanin" panose="00000400000000000000" pitchFamily="2" charset="-78"/>
              </a:endParaRPr>
            </a:p>
          </p:txBody>
        </p:sp>
        <p:sp>
          <p:nvSpPr>
            <p:cNvPr id="22" name="Google Shape;1171;p29">
              <a:extLst>
                <a:ext uri="{FF2B5EF4-FFF2-40B4-BE49-F238E27FC236}">
                  <a16:creationId xmlns:a16="http://schemas.microsoft.com/office/drawing/2014/main" id="{489E87C6-1C7D-4445-8F34-642081562E3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cs typeface="B Nazanin" panose="00000400000000000000" pitchFamily="2" charset="-78"/>
              </a:endParaRPr>
            </a:p>
          </p:txBody>
        </p:sp>
      </p:grpSp>
      <p:grpSp>
        <p:nvGrpSpPr>
          <p:cNvPr id="23" name="Google Shape;8636;p54"/>
          <p:cNvGrpSpPr/>
          <p:nvPr/>
        </p:nvGrpSpPr>
        <p:grpSpPr>
          <a:xfrm>
            <a:off x="7186311" y="2036020"/>
            <a:ext cx="503233" cy="483578"/>
            <a:chOff x="-6329875" y="3992050"/>
            <a:chExt cx="291425" cy="291450"/>
          </a:xfrm>
          <a:solidFill>
            <a:schemeClr val="bg1"/>
          </a:solidFill>
        </p:grpSpPr>
        <p:sp>
          <p:nvSpPr>
            <p:cNvPr id="24" name="Google Shape;8637;p5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638;p5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639;p5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640;p5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solidFill>
                <a:schemeClr val="accent3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lide Number Placeholder 1"/>
          <p:cNvSpPr txBox="1">
            <a:spLocks/>
          </p:cNvSpPr>
          <p:nvPr/>
        </p:nvSpPr>
        <p:spPr>
          <a:xfrm>
            <a:off x="3543300" y="477086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 smtClean="0"/>
              <a:t>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87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4" grpId="0"/>
    </p:bldLst>
  </p:timing>
</p:sld>
</file>

<file path=ppt/theme/theme1.xml><?xml version="1.0" encoding="utf-8"?>
<a:theme xmlns:a="http://schemas.openxmlformats.org/drawingml/2006/main" name="My Creative CV XL by Slidesgo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3410</TotalTime>
  <Words>1127</Words>
  <Application>Microsoft Office PowerPoint</Application>
  <PresentationFormat>On-screen Show (16:9)</PresentationFormat>
  <Paragraphs>318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3" baseType="lpstr">
      <vt:lpstr>B Nazanin</vt:lpstr>
      <vt:lpstr>Wingdings</vt:lpstr>
      <vt:lpstr>Barlow Condensed SemiBold</vt:lpstr>
      <vt:lpstr>Tahoma</vt:lpstr>
      <vt:lpstr>IRANSans</vt:lpstr>
      <vt:lpstr>DecoType Thuluth</vt:lpstr>
      <vt:lpstr>IranNastaliq</vt:lpstr>
      <vt:lpstr>Times New Roman</vt:lpstr>
      <vt:lpstr>Mistral</vt:lpstr>
      <vt:lpstr>Arial</vt:lpstr>
      <vt:lpstr>Fira Sans Extra Condensed Medium</vt:lpstr>
      <vt:lpstr>Arvo</vt:lpstr>
      <vt:lpstr>Harmattan</vt:lpstr>
      <vt:lpstr>Brush Script MT</vt:lpstr>
      <vt:lpstr>Montserrat Light</vt:lpstr>
      <vt:lpstr>Calibri</vt:lpstr>
      <vt:lpstr>Roboto Condensed</vt:lpstr>
      <vt:lpstr>Barlow Condensed</vt:lpstr>
      <vt:lpstr>My Creative CV XL by Slidesgo</vt:lpstr>
      <vt:lpstr>تشخیص نفوذ شبکه‌های کامپیوتری مبتنی بر یادگیری‌ماشین</vt:lpstr>
      <vt:lpstr>۲</vt:lpstr>
      <vt:lpstr>اهداف پژوهش</vt:lpstr>
      <vt:lpstr>۲</vt:lpstr>
      <vt:lpstr>مقدمه</vt:lpstr>
      <vt:lpstr>PowerPoint Presentation</vt:lpstr>
      <vt:lpstr>۲</vt:lpstr>
      <vt:lpstr>رویکردهای تشخیص نفوذ مبتنی بر یادگیری ماشین</vt:lpstr>
      <vt:lpstr>دسته‌بندی الگوریتم‌ها</vt:lpstr>
      <vt:lpstr>۲</vt:lpstr>
      <vt:lpstr>الگوریتم‌های تحت نظارت کم عمق</vt:lpstr>
      <vt:lpstr>الگوریتم‌های تحت نظارت کم عمق (ادامه)</vt:lpstr>
      <vt:lpstr>الگوریتم‌های تحت نظارت عمیق</vt:lpstr>
      <vt:lpstr>۲</vt:lpstr>
      <vt:lpstr>الگوریتم‌های نظارت‌نشده</vt:lpstr>
      <vt:lpstr>۲</vt:lpstr>
      <vt:lpstr>مقایسه‌ی الگوریتم‌ها</vt:lpstr>
      <vt:lpstr>۲</vt:lpstr>
      <vt:lpstr>نتیجه‌گیری و جمع‌بندی مباحث</vt:lpstr>
      <vt:lpstr>۲</vt:lpstr>
      <vt:lpstr>پیشنهادات</vt:lpstr>
      <vt:lpstr>۲</vt:lpstr>
      <vt:lpstr>منابع</vt:lpstr>
      <vt:lpstr>پایان  با سپاس از توجه شما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Hasti Kaviani</dc:creator>
  <cp:lastModifiedBy>Bahar Kaviani</cp:lastModifiedBy>
  <cp:revision>183</cp:revision>
  <dcterms:modified xsi:type="dcterms:W3CDTF">2021-07-11T16:50:34Z</dcterms:modified>
</cp:coreProperties>
</file>